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</p:sldMasterIdLst>
  <p:notesMasterIdLst>
    <p:notesMasterId r:id="rId21"/>
  </p:notesMasterIdLst>
  <p:sldIdLst>
    <p:sldId id="256" r:id="rId4"/>
    <p:sldId id="354" r:id="rId5"/>
    <p:sldId id="355" r:id="rId6"/>
    <p:sldId id="360" r:id="rId7"/>
    <p:sldId id="358" r:id="rId8"/>
    <p:sldId id="362" r:id="rId9"/>
    <p:sldId id="363" r:id="rId10"/>
    <p:sldId id="361" r:id="rId11"/>
    <p:sldId id="357" r:id="rId12"/>
    <p:sldId id="344" r:id="rId13"/>
    <p:sldId id="346" r:id="rId14"/>
    <p:sldId id="347" r:id="rId15"/>
    <p:sldId id="350" r:id="rId16"/>
    <p:sldId id="351" r:id="rId17"/>
    <p:sldId id="345" r:id="rId18"/>
    <p:sldId id="349" r:id="rId19"/>
    <p:sldId id="359" r:id="rId2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C346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7ED74A-B543-9143-B8E4-8D4CA46F99E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498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346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ED74A-B543-9143-B8E4-8D4CA46F99E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360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318433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SocialiPolitiche-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A19273-66E9-554C-8D7E-9DB2221F69CC}" type="datetime1">
              <a:rPr lang="it-IT"/>
              <a:pPr/>
              <a:t>21/06/2016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CC28B1-6475-7541-9A95-5F977B790F5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ScienzeSocialiPolitiche-0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ScienzeSocialiPolitiche-03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61100"/>
            <a:ext cx="914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7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897" y="2276872"/>
            <a:ext cx="9007103" cy="2232248"/>
          </a:xfrm>
        </p:spPr>
        <p:txBody>
          <a:bodyPr lIns="0" tIns="0" rIns="0" bIns="0" anchor="t"/>
          <a:lstStyle/>
          <a:p>
            <a:pPr eaLnBrk="1" hangingPunct="1">
              <a:spcAft>
                <a:spcPts val="1200"/>
              </a:spcAft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2800" dirty="0" smtClean="0"/>
              <a:t>Maurizio Ambrosini, </a:t>
            </a:r>
            <a:r>
              <a:rPr lang="en-GB" sz="2800" dirty="0" smtClean="0"/>
              <a:t>University</a:t>
            </a:r>
            <a:r>
              <a:rPr lang="it-IT" sz="2800" dirty="0" smtClean="0"/>
              <a:t> of Milan, editor of the journal “Mondi migranti”</a:t>
            </a:r>
            <a:endParaRPr lang="it-IT" sz="2800" dirty="0"/>
          </a:p>
        </p:txBody>
      </p:sp>
      <p:sp>
        <p:nvSpPr>
          <p:cNvPr id="5" name="Rettangolo 4"/>
          <p:cNvSpPr/>
          <p:nvPr/>
        </p:nvSpPr>
        <p:spPr>
          <a:xfrm>
            <a:off x="0" y="227687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 </a:t>
            </a:r>
            <a:r>
              <a:rPr lang="en-US" sz="4000" b="1" dirty="0">
                <a:solidFill>
                  <a:schemeClr val="bg1"/>
                </a:solidFill>
                <a:latin typeface="+mj-lt"/>
              </a:rPr>
              <a:t>Migration and the </a:t>
            </a:r>
            <a:r>
              <a:rPr lang="en-US" sz="4000" b="1" dirty="0" err="1">
                <a:solidFill>
                  <a:schemeClr val="bg1"/>
                </a:solidFill>
                <a:latin typeface="+mj-lt"/>
              </a:rPr>
              <a:t>Labour</a:t>
            </a:r>
            <a:r>
              <a:rPr lang="en-US" sz="4000" b="1" dirty="0">
                <a:solidFill>
                  <a:schemeClr val="bg1"/>
                </a:solidFill>
                <a:latin typeface="+mj-lt"/>
              </a:rPr>
              <a:t> market in the Mediterranean area: Irregular immigration beyond stereotypes</a:t>
            </a:r>
            <a:endParaRPr lang="it-IT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it-IT" sz="4000" dirty="0" smtClean="0">
                <a:solidFill>
                  <a:srgbClr val="00B0F0"/>
                </a:solidFill>
              </a:rPr>
              <a:t>Social </a:t>
            </a:r>
            <a:r>
              <a:rPr lang="it-IT" sz="4000" dirty="0" err="1" smtClean="0">
                <a:solidFill>
                  <a:srgbClr val="00B0F0"/>
                </a:solidFill>
              </a:rPr>
              <a:t>acceptance</a:t>
            </a:r>
            <a:r>
              <a:rPr lang="it-IT" sz="4000" dirty="0" smtClean="0">
                <a:solidFill>
                  <a:srgbClr val="00B0F0"/>
                </a:solidFill>
              </a:rPr>
              <a:t> and </a:t>
            </a:r>
            <a:r>
              <a:rPr lang="it-IT" sz="4000" dirty="0" err="1" smtClean="0">
                <a:solidFill>
                  <a:srgbClr val="00B0F0"/>
                </a:solidFill>
              </a:rPr>
              <a:t>official</a:t>
            </a:r>
            <a:r>
              <a:rPr lang="it-IT" sz="4000" dirty="0" smtClean="0">
                <a:solidFill>
                  <a:srgbClr val="00B0F0"/>
                </a:solidFill>
              </a:rPr>
              <a:t> </a:t>
            </a:r>
            <a:r>
              <a:rPr lang="it-IT" sz="4000" dirty="0" err="1" smtClean="0">
                <a:solidFill>
                  <a:srgbClr val="00B0F0"/>
                </a:solidFill>
              </a:rPr>
              <a:t>recognition</a:t>
            </a:r>
            <a:endParaRPr lang="it-IT" sz="4000" dirty="0">
              <a:solidFill>
                <a:srgbClr val="00B0F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340769"/>
          <a:ext cx="9144000" cy="5151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396"/>
                <a:gridCol w="755703"/>
                <a:gridCol w="3524603"/>
                <a:gridCol w="2823298"/>
              </a:tblGrid>
              <a:tr h="47272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Social</a:t>
                      </a:r>
                      <a:r>
                        <a:rPr lang="it-IT" sz="2400" baseline="0" dirty="0" smtClean="0"/>
                        <a:t>  </a:t>
                      </a:r>
                      <a:r>
                        <a:rPr lang="it-IT" sz="2400" baseline="0" dirty="0" err="1" smtClean="0"/>
                        <a:t>Acceptance</a:t>
                      </a:r>
                      <a:endParaRPr lang="it-IT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72725">
                <a:tc rowSpan="3">
                  <a:txBody>
                    <a:bodyPr/>
                    <a:lstStyle/>
                    <a:p>
                      <a:endParaRPr lang="it-IT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it-IT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it-IT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it-IT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it-IT" sz="2400" b="1" dirty="0" err="1" smtClean="0">
                          <a:solidFill>
                            <a:srgbClr val="0070C0"/>
                          </a:solidFill>
                        </a:rPr>
                        <a:t>Official</a:t>
                      </a:r>
                      <a:r>
                        <a:rPr lang="it-IT" sz="24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="1" baseline="0" dirty="0" err="1" smtClean="0">
                          <a:solidFill>
                            <a:srgbClr val="0070C0"/>
                          </a:solidFill>
                        </a:rPr>
                        <a:t>Recognition</a:t>
                      </a:r>
                      <a:endParaRPr lang="it-IT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70C0"/>
                          </a:solidFill>
                        </a:rPr>
                        <a:t>No</a:t>
                      </a:r>
                      <a:endParaRPr lang="it-IT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70C0"/>
                          </a:solidFill>
                        </a:rPr>
                        <a:t>Yes</a:t>
                      </a:r>
                      <a:endParaRPr lang="it-IT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74962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70C0"/>
                          </a:solidFill>
                        </a:rPr>
                        <a:t>No</a:t>
                      </a:r>
                      <a:endParaRPr lang="it-IT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err="1" smtClean="0">
                          <a:solidFill>
                            <a:srgbClr val="0070C0"/>
                          </a:solidFill>
                        </a:rPr>
                        <a:t>Exclusion</a:t>
                      </a:r>
                      <a:endParaRPr lang="it-IT" sz="24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it-IT" sz="2400" dirty="0" err="1" smtClean="0">
                          <a:solidFill>
                            <a:srgbClr val="0070C0"/>
                          </a:solidFill>
                        </a:rPr>
                        <a:t>Not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accepted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not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recognized</a:t>
                      </a:r>
                      <a:endParaRPr lang="it-IT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it-IT" sz="2400" dirty="0" smtClean="0">
                          <a:solidFill>
                            <a:srgbClr val="0070C0"/>
                          </a:solidFill>
                        </a:rPr>
                        <a:t>(e.g., </a:t>
                      </a:r>
                      <a:r>
                        <a:rPr lang="it-IT" sz="2400" dirty="0" err="1" smtClean="0">
                          <a:solidFill>
                            <a:srgbClr val="0070C0"/>
                          </a:solidFill>
                        </a:rPr>
                        <a:t>Jobless</a:t>
                      </a:r>
                      <a:r>
                        <a:rPr lang="it-IT" sz="24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dirty="0" err="1" smtClean="0">
                          <a:solidFill>
                            <a:srgbClr val="0070C0"/>
                          </a:solidFill>
                        </a:rPr>
                        <a:t>irregular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immigrants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it-IT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baseline="0" dirty="0" err="1" smtClean="0">
                          <a:solidFill>
                            <a:srgbClr val="0070C0"/>
                          </a:solidFill>
                        </a:rPr>
                        <a:t>Tolerance</a:t>
                      </a:r>
                      <a:r>
                        <a:rPr lang="it-IT" sz="24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Accepted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but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not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recognized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(e.g.: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irregular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careworkers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it-IT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985448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rgbClr val="0070C0"/>
                          </a:solidFill>
                        </a:rPr>
                        <a:t>Yes</a:t>
                      </a:r>
                      <a:endParaRPr lang="it-IT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err="1" smtClean="0">
                          <a:solidFill>
                            <a:srgbClr val="0070C0"/>
                          </a:solidFill>
                        </a:rPr>
                        <a:t>Stigmatization</a:t>
                      </a:r>
                      <a:endParaRPr lang="it-IT" sz="24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it-IT" sz="2400" dirty="0" err="1" smtClean="0">
                          <a:solidFill>
                            <a:srgbClr val="0070C0"/>
                          </a:solidFill>
                        </a:rPr>
                        <a:t>Recognized</a:t>
                      </a:r>
                      <a:r>
                        <a:rPr lang="it-IT" sz="2400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but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not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accepted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(e.g.: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national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citizens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belonging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to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Roma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minorities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;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refugees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it-IT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baseline="0" dirty="0" err="1" smtClean="0">
                          <a:solidFill>
                            <a:srgbClr val="0070C0"/>
                          </a:solidFill>
                        </a:rPr>
                        <a:t>Integration</a:t>
                      </a:r>
                      <a:endParaRPr lang="it-IT" sz="2400" b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Regular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immigrants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in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paid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employment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but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: subordinate </a:t>
                      </a:r>
                      <a:r>
                        <a:rPr lang="it-IT" sz="2400" baseline="0" dirty="0" err="1" smtClean="0">
                          <a:solidFill>
                            <a:srgbClr val="0070C0"/>
                          </a:solidFill>
                        </a:rPr>
                        <a:t>integration</a:t>
                      </a:r>
                      <a:r>
                        <a:rPr lang="it-IT" sz="2400" baseline="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it-IT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Transition towards legal status</a:t>
            </a:r>
            <a:r>
              <a:rPr lang="it-IT" dirty="0" smtClean="0">
                <a:solidFill>
                  <a:srgbClr val="00B0F0"/>
                </a:solidFill>
              </a:rPr>
              <a:t/>
            </a:r>
            <a:br>
              <a:rPr lang="it-IT" dirty="0" smtClean="0">
                <a:solidFill>
                  <a:srgbClr val="00B0F0"/>
                </a:solidFill>
              </a:rPr>
            </a:br>
            <a:endParaRPr lang="it-IT" dirty="0">
              <a:solidFill>
                <a:srgbClr val="00B0F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12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223014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Legalization forms</a:t>
                      </a:r>
                      <a:endParaRPr lang="it-IT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j-lt"/>
                          <a:ea typeface="Calibri"/>
                          <a:cs typeface="Times New Roman"/>
                        </a:rPr>
                        <a:t>Admission devices</a:t>
                      </a:r>
                      <a:endParaRPr lang="it-IT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Possibilities for initiative  by immigrants </a:t>
                      </a:r>
                      <a:endParaRPr lang="it-IT" sz="2400" dirty="0">
                        <a:latin typeface="+mj-lt"/>
                      </a:endParaRPr>
                    </a:p>
                  </a:txBody>
                  <a:tcPr/>
                </a:tc>
              </a:tr>
              <a:tr h="1625214"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Regularization procedures, amnesties</a:t>
                      </a:r>
                      <a:endParaRPr lang="it-IT" sz="2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Deservingness</a:t>
                      </a:r>
                      <a:endParaRPr lang="it-IT" sz="2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Demonstrate integration into the labor market or social relationships</a:t>
                      </a:r>
                      <a:endParaRPr lang="it-IT" sz="2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37650"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Assessment of particular biographical conditions</a:t>
                      </a:r>
                      <a:endParaRPr lang="it-IT" sz="2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err="1" smtClean="0">
                          <a:solidFill>
                            <a:srgbClr val="0070C0"/>
                          </a:solidFill>
                        </a:rPr>
                        <a:t>Liberal</a:t>
                      </a:r>
                      <a:r>
                        <a:rPr lang="it-IT" sz="2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sz="2200" dirty="0" err="1" smtClean="0">
                          <a:solidFill>
                            <a:srgbClr val="0070C0"/>
                          </a:solidFill>
                        </a:rPr>
                        <a:t>protection</a:t>
                      </a:r>
                      <a:endParaRPr lang="it-IT" sz="2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Demonstrate possession of the right requirements</a:t>
                      </a:r>
                      <a:endParaRPr lang="it-IT" sz="2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37650"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Recognition of  a condition of danger or abuse </a:t>
                      </a:r>
                      <a:endParaRPr lang="it-IT" sz="2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err="1" smtClean="0">
                          <a:solidFill>
                            <a:srgbClr val="0070C0"/>
                          </a:solidFill>
                        </a:rPr>
                        <a:t>Victimization</a:t>
                      </a:r>
                      <a:endParaRPr lang="it-IT" sz="2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Demonstrate real victimhood</a:t>
                      </a:r>
                      <a:endParaRPr lang="it-IT" sz="2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44016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intermediaries and functions performed</a:t>
            </a:r>
            <a:endParaRPr lang="it-IT" dirty="0">
              <a:solidFill>
                <a:srgbClr val="00B0F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9144000" cy="565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16752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Types of intermediaries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Functions performed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2000" dirty="0" err="1" smtClean="0"/>
                        <a:t>Beneficiaries</a:t>
                      </a:r>
                      <a:endParaRPr lang="it-IT" sz="2000" dirty="0"/>
                    </a:p>
                  </a:txBody>
                  <a:tcPr/>
                </a:tc>
              </a:tr>
              <a:tr h="689952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70C0"/>
                          </a:solidFill>
                        </a:rPr>
                        <a:t>Employers</a:t>
                      </a:r>
                      <a:r>
                        <a:rPr lang="it-IT" dirty="0" smtClean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it-IT" dirty="0" err="1" smtClean="0">
                          <a:solidFill>
                            <a:srgbClr val="0070C0"/>
                          </a:solidFill>
                        </a:rPr>
                        <a:t>households</a:t>
                      </a:r>
                      <a:r>
                        <a:rPr lang="it-IT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70C0"/>
                          </a:solidFill>
                        </a:rPr>
                        <a:t>included</a:t>
                      </a:r>
                      <a:r>
                        <a:rPr lang="it-IT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Provision of employment opportunities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70C0"/>
                          </a:solidFill>
                        </a:rPr>
                        <a:t>Immigrant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workers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873531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Co-ethnic brokers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Matching </a:t>
                      </a:r>
                      <a:r>
                        <a:rPr lang="en-US" sz="180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demand and supply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Fellow job seekers and native employers </a:t>
                      </a:r>
                      <a:endParaRPr lang="it-IT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89952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70C0"/>
                          </a:solidFill>
                        </a:rPr>
                        <a:t>Smugglers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Assistance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in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crossing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borders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;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provision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of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forged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documents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70C0"/>
                          </a:solidFill>
                        </a:rPr>
                        <a:t>Migrants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not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able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to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entry a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country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with</a:t>
                      </a:r>
                      <a:r>
                        <a:rPr lang="it-IT" baseline="0" dirty="0" smtClean="0">
                          <a:solidFill>
                            <a:srgbClr val="0070C0"/>
                          </a:solidFill>
                        </a:rPr>
                        <a:t> regular </a:t>
                      </a:r>
                      <a:r>
                        <a:rPr lang="it-IT" baseline="0" dirty="0" err="1" smtClean="0">
                          <a:solidFill>
                            <a:srgbClr val="0070C0"/>
                          </a:solidFill>
                        </a:rPr>
                        <a:t>documents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89952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70C0"/>
                          </a:solidFill>
                        </a:rPr>
                        <a:t>NGOs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Provision of services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Migrants with special needs for a structured supply 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873531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Ordinary  (native) citizens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Provision of immediate aid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Especially immigrants in need and personally known </a:t>
                      </a:r>
                      <a:endParaRPr lang="it-IT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873531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70C0"/>
                          </a:solidFill>
                        </a:rPr>
                        <a:t>Civil</a:t>
                      </a:r>
                      <a:r>
                        <a:rPr lang="it-IT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70C0"/>
                          </a:solidFill>
                        </a:rPr>
                        <a:t>servants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Benevolent interpretation of the rules, abstention from controls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Immigrants judged deserving, not dangerous or annoying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olo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8964488" cy="777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>
                <a:solidFill>
                  <a:srgbClr val="00B0F0"/>
                </a:solidFill>
                <a:ea typeface="ＭＳ Ｐゴシック"/>
                <a:cs typeface="ＭＳ Ｐゴシック"/>
              </a:rPr>
              <a:t>Four main forms of action (NGOs)</a:t>
            </a:r>
            <a:r>
              <a:rPr lang="en-US" b="1" dirty="0" smtClean="0">
                <a:ea typeface="ＭＳ Ｐゴシック"/>
                <a:cs typeface="ＭＳ Ｐゴシック"/>
              </a:rPr>
              <a:t/>
            </a:r>
            <a:br>
              <a:rPr lang="en-US" b="1" dirty="0" smtClean="0">
                <a:ea typeface="ＭＳ Ｐゴシック"/>
                <a:cs typeface="ＭＳ Ｐゴシック"/>
              </a:rPr>
            </a:br>
            <a:endParaRPr lang="it-IT" dirty="0" smtClean="0">
              <a:ea typeface="ＭＳ Ｐゴシック"/>
              <a:cs typeface="ＭＳ Ｐゴシック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411163">
              <a:defRPr/>
            </a:pPr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romoting networks</a:t>
            </a:r>
          </a:p>
          <a:p>
            <a:pPr marL="411163">
              <a:buNone/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marL="411163">
              <a:defRPr/>
            </a:pPr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rotesting and lobbying</a:t>
            </a:r>
          </a:p>
          <a:p>
            <a:pPr marL="411163">
              <a:buNone/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marL="411163">
              <a:defRPr/>
            </a:pPr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roducing services</a:t>
            </a:r>
          </a:p>
          <a:p>
            <a:pPr marL="411163"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marL="411163">
              <a:defRPr/>
            </a:pPr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roviding access to rights through legal action (advocacy)</a:t>
            </a:r>
          </a:p>
          <a:p>
            <a:pPr>
              <a:buFont typeface="Arial" pitchFamily="-106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Street </a:t>
            </a:r>
            <a:r>
              <a:rPr lang="it-IT" dirty="0" err="1" smtClean="0">
                <a:solidFill>
                  <a:srgbClr val="00B0F0"/>
                </a:solidFill>
              </a:rPr>
              <a:t>level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bureaucracies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resistance to the application of restrictive rules considered to conflict with professional ethics (</a:t>
            </a:r>
            <a:r>
              <a:rPr lang="en-US" sz="2000" dirty="0" smtClean="0">
                <a:solidFill>
                  <a:srgbClr val="0070C0"/>
                </a:solidFill>
              </a:rPr>
              <a:t>van der </a:t>
            </a:r>
            <a:r>
              <a:rPr lang="en-US" sz="2000" dirty="0" err="1" smtClean="0">
                <a:solidFill>
                  <a:srgbClr val="0070C0"/>
                </a:solidFill>
              </a:rPr>
              <a:t>Leun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abstention from controls potentially threatening, or the use of  selective and targeted controls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informal networks between public services and civil society organizations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advice and practical help in understanding procedures and correctly compiling the forms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power to interpret the rules and procedures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corruption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430213"/>
            <a:ext cx="8229600" cy="1417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500" dirty="0">
                <a:solidFill>
                  <a:srgbClr val="00B0F0"/>
                </a:solidFill>
                <a:latin typeface="Constantia" pitchFamily="16" charset="0"/>
              </a:rPr>
              <a:t>The </a:t>
            </a:r>
            <a:r>
              <a:rPr lang="it-IT" sz="4500" dirty="0" err="1">
                <a:solidFill>
                  <a:srgbClr val="00B0F0"/>
                </a:solidFill>
                <a:latin typeface="Constantia" pitchFamily="16" charset="0"/>
              </a:rPr>
              <a:t>irregular</a:t>
            </a:r>
            <a:r>
              <a:rPr lang="it-IT" sz="4500" dirty="0">
                <a:solidFill>
                  <a:srgbClr val="00B0F0"/>
                </a:solidFill>
                <a:latin typeface="Constantia" pitchFamily="16" charset="0"/>
              </a:rPr>
              <a:t> </a:t>
            </a:r>
            <a:r>
              <a:rPr lang="it-IT" sz="4500" dirty="0" err="1">
                <a:solidFill>
                  <a:srgbClr val="00B0F0"/>
                </a:solidFill>
                <a:latin typeface="Constantia" pitchFamily="16" charset="0"/>
              </a:rPr>
              <a:t>condition</a:t>
            </a:r>
            <a:r>
              <a:rPr lang="it-IT" sz="4500" dirty="0">
                <a:solidFill>
                  <a:srgbClr val="00B0F0"/>
                </a:solidFill>
                <a:latin typeface="Constantia" pitchFamily="16" charset="0"/>
              </a:rPr>
              <a:t> </a:t>
            </a:r>
            <a:r>
              <a:rPr lang="it-IT" sz="4500" dirty="0" err="1">
                <a:solidFill>
                  <a:srgbClr val="00B0F0"/>
                </a:solidFill>
                <a:latin typeface="Constantia" pitchFamily="16" charset="0"/>
              </a:rPr>
              <a:t>as</a:t>
            </a:r>
            <a:r>
              <a:rPr lang="it-IT" sz="4500" dirty="0">
                <a:solidFill>
                  <a:srgbClr val="00B0F0"/>
                </a:solidFill>
                <a:latin typeface="Constantia" pitchFamily="16" charset="0"/>
              </a:rPr>
              <a:t> a </a:t>
            </a:r>
            <a:r>
              <a:rPr lang="it-IT" sz="4500" dirty="0" err="1">
                <a:solidFill>
                  <a:srgbClr val="00B0F0"/>
                </a:solidFill>
                <a:latin typeface="Constantia" pitchFamily="16" charset="0"/>
              </a:rPr>
              <a:t>pathway</a:t>
            </a:r>
            <a:endParaRPr lang="it-IT" sz="4500" dirty="0">
              <a:solidFill>
                <a:srgbClr val="00B0F0"/>
              </a:solidFill>
              <a:latin typeface="Constantia" pitchFamily="16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>
              <a:spcBef>
                <a:spcPts val="650"/>
              </a:spcBef>
              <a:buClrTx/>
              <a:buSzPct val="95000"/>
              <a:buFontTx/>
              <a:buNone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solidFill>
                  <a:srgbClr val="000000"/>
                </a:solidFill>
                <a:latin typeface="Constantia" pitchFamily="16" charset="0"/>
              </a:rPr>
              <a:t>	- </a:t>
            </a:r>
            <a:r>
              <a:rPr lang="en-GB" sz="2600" dirty="0">
                <a:solidFill>
                  <a:srgbClr val="0070C0"/>
                </a:solidFill>
                <a:latin typeface="Constantia" pitchFamily="16" charset="0"/>
              </a:rPr>
              <a:t>The </a:t>
            </a:r>
            <a:r>
              <a:rPr lang="en-GB" sz="2600" b="1" dirty="0">
                <a:solidFill>
                  <a:srgbClr val="0070C0"/>
                </a:solidFill>
                <a:latin typeface="Constantia" pitchFamily="16" charset="0"/>
              </a:rPr>
              <a:t>arrival and inclusion</a:t>
            </a:r>
            <a:r>
              <a:rPr lang="en-GB" sz="2600" dirty="0">
                <a:solidFill>
                  <a:srgbClr val="0070C0"/>
                </a:solidFill>
                <a:latin typeface="Constantia" pitchFamily="16" charset="0"/>
              </a:rPr>
              <a:t>, </a:t>
            </a:r>
            <a:r>
              <a:rPr lang="en-GB" sz="2600" dirty="0" smtClean="0">
                <a:solidFill>
                  <a:srgbClr val="0070C0"/>
                </a:solidFill>
                <a:latin typeface="Constantia" pitchFamily="16" charset="0"/>
              </a:rPr>
              <a:t>supported mainly  </a:t>
            </a:r>
            <a:r>
              <a:rPr lang="en-GB" sz="2600" dirty="0">
                <a:solidFill>
                  <a:srgbClr val="0070C0"/>
                </a:solidFill>
                <a:latin typeface="Constantia" pitchFamily="16" charset="0"/>
              </a:rPr>
              <a:t>by networks </a:t>
            </a:r>
            <a:r>
              <a:rPr lang="en-GB" sz="2600" dirty="0" smtClean="0">
                <a:solidFill>
                  <a:srgbClr val="0070C0"/>
                </a:solidFill>
                <a:latin typeface="Constantia" pitchFamily="16" charset="0"/>
              </a:rPr>
              <a:t>(sometimes, by smugglers)</a:t>
            </a:r>
            <a:r>
              <a:rPr lang="en-GB" sz="2600" dirty="0">
                <a:solidFill>
                  <a:srgbClr val="0070C0"/>
                </a:solidFill>
                <a:latin typeface="Constantia" pitchFamily="16" charset="0"/>
              </a:rPr>
              <a:t/>
            </a:r>
            <a:br>
              <a:rPr lang="en-GB" sz="2600" dirty="0">
                <a:solidFill>
                  <a:srgbClr val="0070C0"/>
                </a:solidFill>
                <a:latin typeface="Constantia" pitchFamily="16" charset="0"/>
              </a:rPr>
            </a:br>
            <a:r>
              <a:rPr lang="en-GB" sz="2600" dirty="0">
                <a:solidFill>
                  <a:srgbClr val="0070C0"/>
                </a:solidFill>
                <a:latin typeface="Constantia" pitchFamily="16" charset="0"/>
              </a:rPr>
              <a:t>- The phase of </a:t>
            </a:r>
            <a:r>
              <a:rPr lang="en-GB" sz="2600" b="1" dirty="0">
                <a:solidFill>
                  <a:srgbClr val="0070C0"/>
                </a:solidFill>
                <a:latin typeface="Constantia" pitchFamily="16" charset="0"/>
              </a:rPr>
              <a:t>survival in the shadow</a:t>
            </a:r>
            <a:r>
              <a:rPr lang="en-GB" sz="2600" dirty="0">
                <a:solidFill>
                  <a:srgbClr val="0070C0"/>
                </a:solidFill>
                <a:latin typeface="Constantia" pitchFamily="16" charset="0"/>
              </a:rPr>
              <a:t>, </a:t>
            </a:r>
            <a:r>
              <a:rPr lang="en-GB" sz="2600" dirty="0" smtClean="0">
                <a:solidFill>
                  <a:srgbClr val="0070C0"/>
                </a:solidFill>
                <a:latin typeface="Constantia" pitchFamily="16" charset="0"/>
              </a:rPr>
              <a:t>supported mainly by employers</a:t>
            </a:r>
            <a:r>
              <a:rPr lang="en-GB" sz="2600" dirty="0">
                <a:solidFill>
                  <a:srgbClr val="0070C0"/>
                </a:solidFill>
                <a:latin typeface="Constantia" pitchFamily="16" charset="0"/>
              </a:rPr>
              <a:t/>
            </a:r>
            <a:br>
              <a:rPr lang="en-GB" sz="2600" dirty="0">
                <a:solidFill>
                  <a:srgbClr val="0070C0"/>
                </a:solidFill>
                <a:latin typeface="Constantia" pitchFamily="16" charset="0"/>
              </a:rPr>
            </a:br>
            <a:r>
              <a:rPr lang="en-GB" sz="2600" dirty="0">
                <a:solidFill>
                  <a:srgbClr val="0070C0"/>
                </a:solidFill>
                <a:latin typeface="Constantia" pitchFamily="16" charset="0"/>
              </a:rPr>
              <a:t>- The </a:t>
            </a:r>
            <a:r>
              <a:rPr lang="en-GB" sz="2600" b="1" dirty="0">
                <a:solidFill>
                  <a:srgbClr val="0070C0"/>
                </a:solidFill>
                <a:latin typeface="Constantia" pitchFamily="16" charset="0"/>
              </a:rPr>
              <a:t>emergence stage</a:t>
            </a:r>
            <a:r>
              <a:rPr lang="en-GB" sz="2600" dirty="0">
                <a:solidFill>
                  <a:srgbClr val="0070C0"/>
                </a:solidFill>
                <a:latin typeface="Constantia" pitchFamily="16" charset="0"/>
              </a:rPr>
              <a:t>, during the periodical campaigns of </a:t>
            </a:r>
            <a:r>
              <a:rPr lang="en-GB" sz="2600" dirty="0" smtClean="0">
                <a:solidFill>
                  <a:srgbClr val="0070C0"/>
                </a:solidFill>
                <a:latin typeface="Constantia" pitchFamily="16" charset="0"/>
              </a:rPr>
              <a:t>regularization, supported also by NGOs</a:t>
            </a:r>
            <a:r>
              <a:rPr lang="en-GB" sz="2600" dirty="0">
                <a:solidFill>
                  <a:srgbClr val="0070C0"/>
                </a:solidFill>
                <a:latin typeface="Constantia" pitchFamily="16" charset="0"/>
              </a:rPr>
              <a:t/>
            </a:r>
            <a:br>
              <a:rPr lang="en-GB" sz="2600" dirty="0">
                <a:solidFill>
                  <a:srgbClr val="0070C0"/>
                </a:solidFill>
                <a:latin typeface="Constantia" pitchFamily="16" charset="0"/>
              </a:rPr>
            </a:br>
            <a:endParaRPr lang="en-GB" sz="2600" dirty="0">
              <a:solidFill>
                <a:srgbClr val="0070C0"/>
              </a:solidFill>
              <a:latin typeface="Constanti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Conclusions</a:t>
            </a:r>
            <a:r>
              <a:rPr lang="it-IT" dirty="0" smtClean="0">
                <a:solidFill>
                  <a:srgbClr val="00B0F0"/>
                </a:solidFill>
              </a:rPr>
              <a:t> (1)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The fight against illegal immigration proclaimed by European governments is counteracted by diverse interests and social representations of the phenomenon that tend to redefine it selectively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The “deserving” irregular immigrant is treated in a different way from the “unwanted” one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Immigration defined  as ‘illegal’ should be understood in dynamic terms, not as an indelible stigma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This has been true mainly in Italy, Spain and Greece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Here, especially </a:t>
            </a:r>
            <a:r>
              <a:rPr lang="en-US" sz="2800" dirty="0" err="1" smtClean="0">
                <a:solidFill>
                  <a:srgbClr val="0070C0"/>
                </a:solidFill>
              </a:rPr>
              <a:t>labour</a:t>
            </a:r>
            <a:r>
              <a:rPr lang="en-US" sz="2800" dirty="0" smtClean="0">
                <a:solidFill>
                  <a:srgbClr val="0070C0"/>
                </a:solidFill>
              </a:rPr>
              <a:t> markets’ needs have required practical adjustments: various kinds of regularizations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Conclusions</a:t>
            </a:r>
            <a:r>
              <a:rPr lang="it-IT" dirty="0" smtClean="0">
                <a:solidFill>
                  <a:srgbClr val="00B0F0"/>
                </a:solidFill>
              </a:rPr>
              <a:t> (2)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14543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exclusion of irregular immigrants is not absolute and without appeal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Irregular immigrants can act in various ways to redefine their condition and their legal status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Employers are not always exploiters: the case of families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NGOs help to fill the gap between abstract rules and actual situations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state institutions  (and their bureaucracies) are not solely hostile forces</a:t>
            </a:r>
            <a:endParaRPr lang="it-IT" dirty="0" smtClean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00B0F0"/>
                </a:solidFill>
              </a:rPr>
              <a:t>A recent issue</a:t>
            </a:r>
          </a:p>
        </p:txBody>
      </p:sp>
      <p:sp>
        <p:nvSpPr>
          <p:cNvPr id="27651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Immigration policies have  increased in their importance in the political agenda, in Europe and elsewhere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The issue of irregular migrations is quite recent: it  acquired salience only in the ‘70, in relation to the political choice of closing borders to economic immigrants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  <a:ea typeface="ＭＳ Ｐゴシック"/>
                <a:cs typeface="ＭＳ Ｐゴシック"/>
              </a:rPr>
              <a:t>Only in the 1990s did provisions become more stringent (technologies of identification, exclusion from welfare rights), and since 2001 security goals have been meshed with immigration control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  <a:ea typeface="ＭＳ Ｐゴシック"/>
                <a:cs typeface="ＭＳ Ｐゴシック"/>
              </a:rPr>
              <a:t>North-Mediterranean countries have become until 2008 a major destination for irregular migrants: functioning of their </a:t>
            </a:r>
            <a:r>
              <a:rPr lang="en-US" sz="2400" dirty="0" err="1" smtClean="0">
                <a:solidFill>
                  <a:srgbClr val="0070C0"/>
                </a:solidFill>
                <a:ea typeface="ＭＳ Ｐゴシック"/>
                <a:cs typeface="ＭＳ Ｐゴシック"/>
              </a:rPr>
              <a:t>labour</a:t>
            </a:r>
            <a:r>
              <a:rPr lang="en-US" sz="2400" dirty="0" smtClean="0">
                <a:solidFill>
                  <a:srgbClr val="0070C0"/>
                </a:solidFill>
                <a:ea typeface="ＭＳ Ｐゴシック"/>
                <a:cs typeface="ＭＳ Ｐゴシック"/>
              </a:rPr>
              <a:t> markets has been  the salient explanation</a:t>
            </a:r>
          </a:p>
          <a:p>
            <a:pPr marL="411163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The </a:t>
            </a:r>
            <a:r>
              <a:rPr lang="it-IT" dirty="0" err="1" smtClean="0">
                <a:solidFill>
                  <a:srgbClr val="00B0F0"/>
                </a:solidFill>
              </a:rPr>
              <a:t>general</a:t>
            </a:r>
            <a:r>
              <a:rPr lang="it-IT" dirty="0" smtClean="0">
                <a:solidFill>
                  <a:srgbClr val="00B0F0"/>
                </a:solidFill>
              </a:rPr>
              <a:t> trend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/>
          <a:lstStyle/>
          <a:p>
            <a:pPr algn="just">
              <a:buFontTx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The general trend in Europe (and in the Global North) is towards </a:t>
            </a:r>
            <a:r>
              <a:rPr lang="en-US" sz="2800" b="1" dirty="0" smtClean="0">
                <a:solidFill>
                  <a:srgbClr val="0070C0"/>
                </a:solidFill>
              </a:rPr>
              <a:t>more closure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just">
              <a:buFontTx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European voters seem to demand </a:t>
            </a:r>
            <a:r>
              <a:rPr lang="en-US" sz="2800" b="1" dirty="0" smtClean="0">
                <a:solidFill>
                  <a:srgbClr val="0070C0"/>
                </a:solidFill>
              </a:rPr>
              <a:t>more restrictions</a:t>
            </a:r>
          </a:p>
          <a:p>
            <a:pPr algn="just">
              <a:buFontTx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New political parties have gained ground, with big success in several countries, emphasizing </a:t>
            </a:r>
            <a:r>
              <a:rPr lang="en-US" sz="2800" b="1" dirty="0" smtClean="0">
                <a:solidFill>
                  <a:srgbClr val="0070C0"/>
                </a:solidFill>
              </a:rPr>
              <a:t>opposition to immigrants and cultural diversity</a:t>
            </a:r>
          </a:p>
          <a:p>
            <a:pPr algn="just">
              <a:buFontTx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Southern Europe has followed the general trend, despite </a:t>
            </a:r>
            <a:r>
              <a:rPr lang="en-US" sz="2800" b="1" dirty="0" err="1" smtClean="0">
                <a:solidFill>
                  <a:srgbClr val="0070C0"/>
                </a:solidFill>
              </a:rPr>
              <a:t>labour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markets’needs</a:t>
            </a:r>
            <a:r>
              <a:rPr lang="en-US" sz="2800" b="1" dirty="0" smtClean="0">
                <a:solidFill>
                  <a:srgbClr val="0070C0"/>
                </a:solidFill>
              </a:rPr>
              <a:t>: </a:t>
            </a:r>
            <a:r>
              <a:rPr lang="en-US" sz="2800" dirty="0" smtClean="0">
                <a:solidFill>
                  <a:srgbClr val="0070C0"/>
                </a:solidFill>
              </a:rPr>
              <a:t>divergence between economy and politics was particularly wide in Italy for several years</a:t>
            </a:r>
          </a:p>
          <a:p>
            <a:pPr algn="just">
              <a:buFontTx/>
              <a:buChar char="•"/>
            </a:pPr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Selective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mobility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Skilled migrants </a:t>
            </a:r>
            <a:r>
              <a:rPr lang="en-US" dirty="0" smtClean="0">
                <a:solidFill>
                  <a:srgbClr val="0070C0"/>
                </a:solidFill>
              </a:rPr>
              <a:t>are welcome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EU citizens </a:t>
            </a:r>
            <a:r>
              <a:rPr lang="en-US" dirty="0" smtClean="0">
                <a:solidFill>
                  <a:srgbClr val="0070C0"/>
                </a:solidFill>
              </a:rPr>
              <a:t>can circulate (despite growing demands of restrictions: UK)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non EU workers and their families </a:t>
            </a:r>
            <a:r>
              <a:rPr lang="en-US" dirty="0" smtClean="0">
                <a:solidFill>
                  <a:srgbClr val="0070C0"/>
                </a:solidFill>
              </a:rPr>
              <a:t>face growing obstacles: mainly, limited admission of seasonal workers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Asylum seekers </a:t>
            </a:r>
            <a:r>
              <a:rPr lang="en-US" dirty="0" smtClean="0">
                <a:solidFill>
                  <a:srgbClr val="0070C0"/>
                </a:solidFill>
              </a:rPr>
              <a:t>are now the most visible and contentious issue, and they rise fears of invasion (in reality EU hosts less than 10% of world refugees): especially in Greece and in Italy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sz="3600" dirty="0" err="1" smtClean="0">
                <a:solidFill>
                  <a:srgbClr val="00B0F0"/>
                </a:solidFill>
              </a:rPr>
              <a:t>Irregular</a:t>
            </a:r>
            <a:r>
              <a:rPr lang="it-IT" sz="3600" dirty="0" smtClean="0">
                <a:solidFill>
                  <a:srgbClr val="00B0F0"/>
                </a:solidFill>
              </a:rPr>
              <a:t> residence </a:t>
            </a:r>
            <a:r>
              <a:rPr lang="it-IT" sz="3600" dirty="0" err="1" smtClean="0">
                <a:solidFill>
                  <a:srgbClr val="00B0F0"/>
                </a:solidFill>
              </a:rPr>
              <a:t>as</a:t>
            </a:r>
            <a:r>
              <a:rPr lang="it-IT" sz="3600" dirty="0" smtClean="0">
                <a:solidFill>
                  <a:srgbClr val="00B0F0"/>
                </a:solidFill>
              </a:rPr>
              <a:t> a </a:t>
            </a:r>
            <a:r>
              <a:rPr lang="it-IT" sz="3600" dirty="0" err="1" smtClean="0">
                <a:solidFill>
                  <a:srgbClr val="00B0F0"/>
                </a:solidFill>
              </a:rPr>
              <a:t>dynamic</a:t>
            </a:r>
            <a:r>
              <a:rPr lang="it-IT" sz="3600" dirty="0" smtClean="0">
                <a:solidFill>
                  <a:srgbClr val="00B0F0"/>
                </a:solidFill>
              </a:rPr>
              <a:t> </a:t>
            </a:r>
            <a:r>
              <a:rPr lang="it-IT" sz="3600" dirty="0" err="1" smtClean="0">
                <a:solidFill>
                  <a:srgbClr val="00B0F0"/>
                </a:solidFill>
              </a:rPr>
              <a:t>concept</a:t>
            </a:r>
            <a:endParaRPr lang="it-IT" sz="36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958011"/>
          </a:xfrm>
        </p:spPr>
        <p:txBody>
          <a:bodyPr/>
          <a:lstStyle/>
          <a:p>
            <a:r>
              <a:rPr lang="en-US" sz="2700" dirty="0" smtClean="0">
                <a:solidFill>
                  <a:srgbClr val="0070C0"/>
                </a:solidFill>
              </a:rPr>
              <a:t>Few irregular immigrants are actually deported from Europe, most remain: </a:t>
            </a:r>
            <a:r>
              <a:rPr lang="it-IT" sz="2800" dirty="0" smtClean="0">
                <a:solidFill>
                  <a:srgbClr val="0070C0"/>
                </a:solidFill>
              </a:rPr>
              <a:t>In </a:t>
            </a:r>
            <a:r>
              <a:rPr lang="it-IT" sz="2800" dirty="0" err="1" smtClean="0">
                <a:solidFill>
                  <a:srgbClr val="0070C0"/>
                </a:solidFill>
              </a:rPr>
              <a:t>all</a:t>
            </a:r>
            <a:r>
              <a:rPr lang="it-IT" sz="2800" dirty="0" smtClean="0">
                <a:solidFill>
                  <a:srgbClr val="0070C0"/>
                </a:solidFill>
              </a:rPr>
              <a:t> EU </a:t>
            </a:r>
            <a:r>
              <a:rPr lang="it-IT" sz="2800" dirty="0" err="1" smtClean="0">
                <a:solidFill>
                  <a:srgbClr val="0070C0"/>
                </a:solidFill>
              </a:rPr>
              <a:t>countries</a:t>
            </a:r>
            <a:r>
              <a:rPr lang="it-IT" sz="2800" dirty="0" smtClean="0">
                <a:solidFill>
                  <a:srgbClr val="0070C0"/>
                </a:solidFill>
              </a:rPr>
              <a:t> in 2013, </a:t>
            </a:r>
            <a:r>
              <a:rPr lang="it-IT" sz="2800" dirty="0" err="1" smtClean="0">
                <a:solidFill>
                  <a:srgbClr val="0070C0"/>
                </a:solidFill>
              </a:rPr>
              <a:t>only</a:t>
            </a:r>
            <a:r>
              <a:rPr lang="it-IT" sz="2800" dirty="0" smtClean="0">
                <a:solidFill>
                  <a:srgbClr val="0070C0"/>
                </a:solidFill>
              </a:rPr>
              <a:t> 42,8 per cent </a:t>
            </a:r>
            <a:r>
              <a:rPr lang="it-IT" sz="2800" dirty="0" err="1" smtClean="0">
                <a:solidFill>
                  <a:srgbClr val="0070C0"/>
                </a:solidFill>
              </a:rPr>
              <a:t>of</a:t>
            </a:r>
            <a:r>
              <a:rPr lang="it-IT" sz="2800" dirty="0" smtClean="0">
                <a:solidFill>
                  <a:srgbClr val="0070C0"/>
                </a:solidFill>
              </a:rPr>
              <a:t> people </a:t>
            </a:r>
            <a:r>
              <a:rPr lang="it-IT" sz="2800" dirty="0" err="1" smtClean="0">
                <a:solidFill>
                  <a:srgbClr val="0070C0"/>
                </a:solidFill>
              </a:rPr>
              <a:t>who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received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an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expulsion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order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have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complied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with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it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700" dirty="0" smtClean="0">
                <a:solidFill>
                  <a:srgbClr val="0070C0"/>
                </a:solidFill>
              </a:rPr>
              <a:t>Liberal values, but also high costs, organizational and political problems, create many obstacles to deportations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The alternative: </a:t>
            </a:r>
            <a:r>
              <a:rPr lang="it-IT" dirty="0" err="1" smtClean="0">
                <a:solidFill>
                  <a:srgbClr val="00B0F0"/>
                </a:solidFill>
              </a:rPr>
              <a:t>regularization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The alternative is, sooner or later, legalization: 22 out of 27 UE countries adopted some forms of regularization between 1996 and 2008, 5-6 million of irregular immigrants (at least) have been regularized</a:t>
            </a:r>
          </a:p>
          <a:p>
            <a:r>
              <a:rPr lang="it-IT" sz="2800" dirty="0" err="1" smtClean="0">
                <a:solidFill>
                  <a:srgbClr val="0070C0"/>
                </a:solidFill>
              </a:rPr>
              <a:t>over</a:t>
            </a:r>
            <a:r>
              <a:rPr lang="it-IT" sz="2800" dirty="0" smtClean="0">
                <a:solidFill>
                  <a:srgbClr val="0070C0"/>
                </a:solidFill>
              </a:rPr>
              <a:t> the last 30 </a:t>
            </a:r>
            <a:r>
              <a:rPr lang="it-IT" sz="2800" dirty="0" err="1" smtClean="0">
                <a:solidFill>
                  <a:srgbClr val="0070C0"/>
                </a:solidFill>
              </a:rPr>
              <a:t>years</a:t>
            </a:r>
            <a:r>
              <a:rPr lang="it-IT" sz="2800" dirty="0" smtClean="0">
                <a:solidFill>
                  <a:srgbClr val="0070C0"/>
                </a:solidFill>
              </a:rPr>
              <a:t>  </a:t>
            </a:r>
            <a:r>
              <a:rPr lang="en-US" sz="2800" dirty="0" smtClean="0">
                <a:solidFill>
                  <a:srgbClr val="0070C0"/>
                </a:solidFill>
              </a:rPr>
              <a:t>8 million  immigrants in the  EU </a:t>
            </a:r>
            <a:r>
              <a:rPr lang="it-IT" sz="2800" dirty="0" smtClean="0">
                <a:solidFill>
                  <a:srgbClr val="0070C0"/>
                </a:solidFill>
              </a:rPr>
              <a:t>and the USA </a:t>
            </a:r>
            <a:r>
              <a:rPr lang="it-IT" sz="2800" dirty="0" err="1" smtClean="0">
                <a:solidFill>
                  <a:srgbClr val="0070C0"/>
                </a:solidFill>
              </a:rPr>
              <a:t>have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been</a:t>
            </a:r>
            <a:r>
              <a:rPr lang="it-IT" sz="2800" dirty="0" smtClean="0">
                <a:solidFill>
                  <a:srgbClr val="0070C0"/>
                </a:solidFill>
              </a:rPr>
              <a:t> </a:t>
            </a:r>
            <a:r>
              <a:rPr lang="it-IT" sz="2800" dirty="0" err="1" smtClean="0">
                <a:solidFill>
                  <a:srgbClr val="0070C0"/>
                </a:solidFill>
              </a:rPr>
              <a:t>regulariz</a:t>
            </a:r>
            <a:r>
              <a:rPr lang="en-US" sz="2800" dirty="0" err="1" smtClean="0">
                <a:solidFill>
                  <a:srgbClr val="0070C0"/>
                </a:solidFill>
              </a:rPr>
              <a:t>ed</a:t>
            </a:r>
            <a:r>
              <a:rPr lang="en-US" sz="2800" dirty="0" smtClean="0">
                <a:solidFill>
                  <a:srgbClr val="0070C0"/>
                </a:solidFill>
              </a:rPr>
              <a:t> by means of 34 mass </a:t>
            </a:r>
            <a:r>
              <a:rPr lang="it-IT" sz="2800" dirty="0" err="1" smtClean="0">
                <a:solidFill>
                  <a:srgbClr val="0070C0"/>
                </a:solidFill>
              </a:rPr>
              <a:t>regularizations</a:t>
            </a: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The case of Southern Europe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Southern Europe (Italy, Spain, Greece) is at the forefront  of regularizations (about half of the total): </a:t>
            </a:r>
            <a:r>
              <a:rPr lang="en-US" dirty="0" err="1">
                <a:solidFill>
                  <a:srgbClr val="0070C0"/>
                </a:solidFill>
              </a:rPr>
              <a:t>labour</a:t>
            </a:r>
            <a:r>
              <a:rPr lang="en-US" dirty="0">
                <a:solidFill>
                  <a:srgbClr val="0070C0"/>
                </a:solidFill>
              </a:rPr>
              <a:t> markets have challenged legal restrictions </a:t>
            </a:r>
          </a:p>
          <a:p>
            <a:r>
              <a:rPr lang="en-US" dirty="0">
                <a:solidFill>
                  <a:srgbClr val="0070C0"/>
                </a:solidFill>
              </a:rPr>
              <a:t>Italy has implemented 7 major amnesties between 1986 and 2012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Regular and </a:t>
            </a:r>
            <a:r>
              <a:rPr lang="it-IT" dirty="0" err="1">
                <a:solidFill>
                  <a:srgbClr val="0070C0"/>
                </a:solidFill>
              </a:rPr>
              <a:t>i</a:t>
            </a:r>
            <a:r>
              <a:rPr lang="it-IT" dirty="0" err="1" smtClean="0">
                <a:solidFill>
                  <a:srgbClr val="0070C0"/>
                </a:solidFill>
              </a:rPr>
              <a:t>rregular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migrants</a:t>
            </a:r>
            <a:r>
              <a:rPr lang="it-IT" dirty="0" smtClean="0">
                <a:solidFill>
                  <a:srgbClr val="0070C0"/>
                </a:solidFill>
              </a:rPr>
              <a:t>  </a:t>
            </a:r>
            <a:r>
              <a:rPr lang="it-IT" dirty="0" err="1" smtClean="0">
                <a:solidFill>
                  <a:srgbClr val="0070C0"/>
                </a:solidFill>
              </a:rPr>
              <a:t>have</a:t>
            </a:r>
            <a:r>
              <a:rPr lang="it-IT" dirty="0" smtClean="0">
                <a:solidFill>
                  <a:srgbClr val="0070C0"/>
                </a:solidFill>
              </a:rPr>
              <a:t> come </a:t>
            </a:r>
            <a:r>
              <a:rPr lang="it-IT" dirty="0" err="1" smtClean="0">
                <a:solidFill>
                  <a:srgbClr val="0070C0"/>
                </a:solidFill>
              </a:rPr>
              <a:t>mainly</a:t>
            </a:r>
            <a:r>
              <a:rPr lang="it-IT" dirty="0" smtClean="0">
                <a:solidFill>
                  <a:srgbClr val="0070C0"/>
                </a:solidFill>
              </a:rPr>
              <a:t> from </a:t>
            </a:r>
            <a:r>
              <a:rPr lang="it-IT" dirty="0" err="1" smtClean="0">
                <a:solidFill>
                  <a:srgbClr val="0070C0"/>
                </a:solidFill>
              </a:rPr>
              <a:t>Eastern</a:t>
            </a:r>
            <a:r>
              <a:rPr lang="it-IT" dirty="0" smtClean="0">
                <a:solidFill>
                  <a:srgbClr val="0070C0"/>
                </a:solidFill>
              </a:rPr>
              <a:t> Europe, </a:t>
            </a:r>
            <a:r>
              <a:rPr lang="it-IT" dirty="0" err="1" smtClean="0">
                <a:solidFill>
                  <a:srgbClr val="0070C0"/>
                </a:solidFill>
              </a:rPr>
              <a:t>not</a:t>
            </a:r>
            <a:r>
              <a:rPr lang="it-IT" dirty="0" smtClean="0">
                <a:solidFill>
                  <a:srgbClr val="0070C0"/>
                </a:solidFill>
              </a:rPr>
              <a:t> from South </a:t>
            </a:r>
            <a:r>
              <a:rPr lang="it-IT" dirty="0" err="1" smtClean="0">
                <a:solidFill>
                  <a:srgbClr val="0070C0"/>
                </a:solidFill>
              </a:rPr>
              <a:t>Mediterranean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countries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2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Rhetoric</a:t>
            </a:r>
            <a:r>
              <a:rPr lang="it-IT" dirty="0" smtClean="0">
                <a:solidFill>
                  <a:srgbClr val="00B0F0"/>
                </a:solidFill>
              </a:rPr>
              <a:t> and </a:t>
            </a:r>
            <a:r>
              <a:rPr lang="it-IT" dirty="0" err="1" smtClean="0">
                <a:solidFill>
                  <a:srgbClr val="00B0F0"/>
                </a:solidFill>
              </a:rPr>
              <a:t>practice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525963"/>
          </a:xfrm>
        </p:spPr>
        <p:txBody>
          <a:bodyPr/>
          <a:lstStyle/>
          <a:p>
            <a:pPr marL="271463" indent="-271463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70C0"/>
                </a:solidFill>
                <a:latin typeface="Constantia" pitchFamily="18" charset="0"/>
              </a:rPr>
              <a:t>The enlargement of the EU to Eastern Europe has been an undeclared regularisation measure</a:t>
            </a:r>
          </a:p>
          <a:p>
            <a:pPr marL="271463" indent="-271463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70C0"/>
                </a:solidFill>
                <a:latin typeface="Constantia" pitchFamily="18" charset="0"/>
              </a:rPr>
              <a:t>The official policy has hardened, but actual policies are less rigid: </a:t>
            </a:r>
            <a:r>
              <a:rPr lang="en-GB" sz="2800" b="1" dirty="0" smtClean="0">
                <a:solidFill>
                  <a:srgbClr val="0070C0"/>
                </a:solidFill>
                <a:latin typeface="Constantia" pitchFamily="18" charset="0"/>
              </a:rPr>
              <a:t>a distance between rhetoric and practice</a:t>
            </a:r>
          </a:p>
          <a:p>
            <a:pPr marL="271463" indent="-271463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70C0"/>
                </a:solidFill>
                <a:latin typeface="Constantia" pitchFamily="18" charset="0"/>
              </a:rPr>
              <a:t>Irregularity thus  becomes </a:t>
            </a:r>
            <a:r>
              <a:rPr lang="en-GB" sz="2800" b="1" dirty="0" smtClean="0">
                <a:solidFill>
                  <a:srgbClr val="0070C0"/>
                </a:solidFill>
                <a:latin typeface="Constantia" pitchFamily="18" charset="0"/>
              </a:rPr>
              <a:t>a temporary and changeable status</a:t>
            </a:r>
            <a:r>
              <a:rPr lang="en-GB" sz="2800" dirty="0" smtClean="0">
                <a:solidFill>
                  <a:srgbClr val="0070C0"/>
                </a:solidFill>
                <a:latin typeface="Constantia" pitchFamily="18" charset="0"/>
              </a:rPr>
              <a:t> for many migrants, especially in Southern Europe (but not only)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r>
              <a:rPr lang="it-IT" sz="4000" dirty="0" err="1" smtClean="0">
                <a:solidFill>
                  <a:srgbClr val="00B0F0"/>
                </a:solidFill>
              </a:rPr>
              <a:t>Not</a:t>
            </a:r>
            <a:r>
              <a:rPr lang="it-IT" sz="4000" dirty="0" smtClean="0">
                <a:solidFill>
                  <a:srgbClr val="00B0F0"/>
                </a:solidFill>
              </a:rPr>
              <a:t> </a:t>
            </a:r>
            <a:r>
              <a:rPr lang="it-IT" sz="4000" dirty="0" err="1" smtClean="0">
                <a:solidFill>
                  <a:srgbClr val="00B0F0"/>
                </a:solidFill>
              </a:rPr>
              <a:t>all</a:t>
            </a:r>
            <a:r>
              <a:rPr lang="it-IT" sz="4000" dirty="0" smtClean="0">
                <a:solidFill>
                  <a:srgbClr val="00B0F0"/>
                </a:solidFill>
              </a:rPr>
              <a:t> the </a:t>
            </a:r>
            <a:r>
              <a:rPr lang="it-IT" sz="4000" dirty="0" err="1" smtClean="0">
                <a:solidFill>
                  <a:srgbClr val="00B0F0"/>
                </a:solidFill>
              </a:rPr>
              <a:t>irregular</a:t>
            </a:r>
            <a:r>
              <a:rPr lang="it-IT" sz="4000" dirty="0" smtClean="0">
                <a:solidFill>
                  <a:srgbClr val="00B0F0"/>
                </a:solidFill>
              </a:rPr>
              <a:t> </a:t>
            </a:r>
            <a:r>
              <a:rPr lang="it-IT" sz="4000" dirty="0" err="1" smtClean="0">
                <a:solidFill>
                  <a:srgbClr val="00B0F0"/>
                </a:solidFill>
              </a:rPr>
              <a:t>immigrants</a:t>
            </a:r>
            <a:r>
              <a:rPr lang="it-IT" sz="4000" dirty="0" smtClean="0">
                <a:solidFill>
                  <a:srgbClr val="00B0F0"/>
                </a:solidFill>
              </a:rPr>
              <a:t> are </a:t>
            </a:r>
            <a:r>
              <a:rPr lang="it-IT" sz="4000" dirty="0" err="1" smtClean="0">
                <a:solidFill>
                  <a:srgbClr val="00B0F0"/>
                </a:solidFill>
              </a:rPr>
              <a:t>equal</a:t>
            </a:r>
            <a:endParaRPr lang="it-IT" sz="40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In fact, host societies distinguish and classify  various types of irregular immigrants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On the other hand, immigrants develop forms of ‘irregularity negotiation’ with both the networks of compatriots and the receiving societies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They invent practices of survival, seeking to develop some sort of ‘moral economy of migrant illegality’ </a:t>
            </a:r>
            <a:r>
              <a:rPr lang="en-US" sz="2000" dirty="0" smtClean="0">
                <a:solidFill>
                  <a:srgbClr val="0070C0"/>
                </a:solidFill>
              </a:rPr>
              <a:t>(Chauvin and </a:t>
            </a:r>
            <a:r>
              <a:rPr lang="en-US" sz="2000" dirty="0" err="1" smtClean="0">
                <a:solidFill>
                  <a:srgbClr val="0070C0"/>
                </a:solidFill>
              </a:rPr>
              <a:t>Garcés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Mascareñas</a:t>
            </a:r>
            <a:r>
              <a:rPr lang="en-US" sz="2000" dirty="0" smtClean="0">
                <a:solidFill>
                  <a:srgbClr val="0070C0"/>
                </a:solidFill>
              </a:rPr>
              <a:t>, 2014)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Irregular immigrants should be seen as </a:t>
            </a:r>
            <a:r>
              <a:rPr lang="en-US" sz="2800" b="1" dirty="0" smtClean="0">
                <a:solidFill>
                  <a:srgbClr val="0070C0"/>
                </a:solidFill>
              </a:rPr>
              <a:t>social actors</a:t>
            </a:r>
            <a:r>
              <a:rPr lang="en-US" sz="2800" dirty="0" smtClean="0">
                <a:solidFill>
                  <a:srgbClr val="0070C0"/>
                </a:solidFill>
              </a:rPr>
              <a:t>, not only as victims, able to develop aspirations, networks and social practices to better their condition</a:t>
            </a:r>
            <a:endParaRPr lang="it-IT" sz="2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PPT.pot</Template>
  <TotalTime>4326</TotalTime>
  <Words>1063</Words>
  <Application>Microsoft Office PowerPoint</Application>
  <PresentationFormat>Presentazione su schermo (4:3)</PresentationFormat>
  <Paragraphs>122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PPT</vt:lpstr>
      <vt:lpstr>3</vt:lpstr>
      <vt:lpstr>Tema di Office</vt:lpstr>
      <vt:lpstr>      Maurizio Ambrosini, University of Milan, editor of the journal “Mondi migranti”</vt:lpstr>
      <vt:lpstr>A recent issue</vt:lpstr>
      <vt:lpstr>The general trend</vt:lpstr>
      <vt:lpstr>Selective mobility</vt:lpstr>
      <vt:lpstr>Irregular residence as a dynamic concept</vt:lpstr>
      <vt:lpstr>The alternative: regularization</vt:lpstr>
      <vt:lpstr>The case of Southern Europe</vt:lpstr>
      <vt:lpstr>Rhetoric and practice</vt:lpstr>
      <vt:lpstr>Not all the irregular immigrants are equal</vt:lpstr>
      <vt:lpstr>Social acceptance and official recognition</vt:lpstr>
      <vt:lpstr>Transition towards legal status </vt:lpstr>
      <vt:lpstr>Types of intermediaries and functions performed</vt:lpstr>
      <vt:lpstr>Four main forms of action (NGOs) </vt:lpstr>
      <vt:lpstr>Street level bureaucracies</vt:lpstr>
      <vt:lpstr>Presentazione standard di PowerPoint</vt:lpstr>
      <vt:lpstr>Conclusions (1)</vt:lpstr>
      <vt:lpstr>Conclusions (2)</vt:lpstr>
    </vt:vector>
  </TitlesOfParts>
  <Company>unimi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Tagliaferro</dc:creator>
  <cp:lastModifiedBy>Docenti-Seminari.A</cp:lastModifiedBy>
  <cp:revision>88</cp:revision>
  <dcterms:created xsi:type="dcterms:W3CDTF">2013-01-11T11:10:20Z</dcterms:created>
  <dcterms:modified xsi:type="dcterms:W3CDTF">2016-06-21T08:16:40Z</dcterms:modified>
</cp:coreProperties>
</file>