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81" r:id="rId9"/>
    <p:sldId id="263" r:id="rId10"/>
    <p:sldId id="279" r:id="rId11"/>
    <p:sldId id="264" r:id="rId12"/>
    <p:sldId id="265" r:id="rId13"/>
    <p:sldId id="266" r:id="rId14"/>
    <p:sldId id="275" r:id="rId15"/>
    <p:sldId id="267" r:id="rId16"/>
    <p:sldId id="268" r:id="rId17"/>
    <p:sldId id="274" r:id="rId18"/>
    <p:sldId id="276" r:id="rId19"/>
    <p:sldId id="280" r:id="rId20"/>
    <p:sldId id="271" r:id="rId21"/>
    <p:sldId id="272" r:id="rId22"/>
    <p:sldId id="273" r:id="rId23"/>
    <p:sldId id="269" r:id="rId24"/>
    <p:sldId id="270" r:id="rId25"/>
    <p:sldId id="277" r:id="rId26"/>
    <p:sldId id="278"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9" d="100"/>
          <a:sy n="69" d="100"/>
        </p:scale>
        <p:origin x="-540"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9F8D23-99AA-9746-AE43-F363BFB0BFB7}" type="datetimeFigureOut">
              <a:rPr lang="en-US" smtClean="0"/>
              <a:t>6/24/2016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CB47F-6EE8-5948-BE5C-93DC42D032F2}" type="slidenum">
              <a:rPr lang="en-US" smtClean="0"/>
              <a:t>‹N›</a:t>
            </a:fld>
            <a:endParaRPr lang="en-US"/>
          </a:p>
        </p:txBody>
      </p:sp>
    </p:spTree>
    <p:extLst>
      <p:ext uri="{BB962C8B-B14F-4D97-AF65-F5344CB8AC3E}">
        <p14:creationId xmlns:p14="http://schemas.microsoft.com/office/powerpoint/2010/main" val="3400859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9F8D23-99AA-9746-AE43-F363BFB0BFB7}" type="datetimeFigureOut">
              <a:rPr lang="en-US" smtClean="0"/>
              <a:t>6/24/2016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CB47F-6EE8-5948-BE5C-93DC42D032F2}" type="slidenum">
              <a:rPr lang="en-US" smtClean="0"/>
              <a:t>‹N›</a:t>
            </a:fld>
            <a:endParaRPr lang="en-US"/>
          </a:p>
        </p:txBody>
      </p:sp>
    </p:spTree>
    <p:extLst>
      <p:ext uri="{BB962C8B-B14F-4D97-AF65-F5344CB8AC3E}">
        <p14:creationId xmlns:p14="http://schemas.microsoft.com/office/powerpoint/2010/main" val="2312932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9F8D23-99AA-9746-AE43-F363BFB0BFB7}" type="datetimeFigureOut">
              <a:rPr lang="en-US" smtClean="0"/>
              <a:t>6/24/2016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CB47F-6EE8-5948-BE5C-93DC42D032F2}" type="slidenum">
              <a:rPr lang="en-US" smtClean="0"/>
              <a:t>‹N›</a:t>
            </a:fld>
            <a:endParaRPr lang="en-US"/>
          </a:p>
        </p:txBody>
      </p:sp>
    </p:spTree>
    <p:extLst>
      <p:ext uri="{BB962C8B-B14F-4D97-AF65-F5344CB8AC3E}">
        <p14:creationId xmlns:p14="http://schemas.microsoft.com/office/powerpoint/2010/main" val="926412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9F8D23-99AA-9746-AE43-F363BFB0BFB7}" type="datetimeFigureOut">
              <a:rPr lang="en-US" smtClean="0"/>
              <a:t>6/24/2016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CB47F-6EE8-5948-BE5C-93DC42D032F2}" type="slidenum">
              <a:rPr lang="en-US" smtClean="0"/>
              <a:t>‹N›</a:t>
            </a:fld>
            <a:endParaRPr lang="en-US"/>
          </a:p>
        </p:txBody>
      </p:sp>
    </p:spTree>
    <p:extLst>
      <p:ext uri="{BB962C8B-B14F-4D97-AF65-F5344CB8AC3E}">
        <p14:creationId xmlns:p14="http://schemas.microsoft.com/office/powerpoint/2010/main" val="2081385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9F8D23-99AA-9746-AE43-F363BFB0BFB7}" type="datetimeFigureOut">
              <a:rPr lang="en-US" smtClean="0"/>
              <a:t>6/24/2016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CB47F-6EE8-5948-BE5C-93DC42D032F2}" type="slidenum">
              <a:rPr lang="en-US" smtClean="0"/>
              <a:t>‹N›</a:t>
            </a:fld>
            <a:endParaRPr lang="en-US"/>
          </a:p>
        </p:txBody>
      </p:sp>
    </p:spTree>
    <p:extLst>
      <p:ext uri="{BB962C8B-B14F-4D97-AF65-F5344CB8AC3E}">
        <p14:creationId xmlns:p14="http://schemas.microsoft.com/office/powerpoint/2010/main" val="1776078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9F8D23-99AA-9746-AE43-F363BFB0BFB7}" type="datetimeFigureOut">
              <a:rPr lang="en-US" smtClean="0"/>
              <a:t>6/24/2016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3CB47F-6EE8-5948-BE5C-93DC42D032F2}" type="slidenum">
              <a:rPr lang="en-US" smtClean="0"/>
              <a:t>‹N›</a:t>
            </a:fld>
            <a:endParaRPr lang="en-US"/>
          </a:p>
        </p:txBody>
      </p:sp>
    </p:spTree>
    <p:extLst>
      <p:ext uri="{BB962C8B-B14F-4D97-AF65-F5344CB8AC3E}">
        <p14:creationId xmlns:p14="http://schemas.microsoft.com/office/powerpoint/2010/main" val="759604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9F8D23-99AA-9746-AE43-F363BFB0BFB7}" type="datetimeFigureOut">
              <a:rPr lang="en-US" smtClean="0"/>
              <a:t>6/24/2016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3CB47F-6EE8-5948-BE5C-93DC42D032F2}" type="slidenum">
              <a:rPr lang="en-US" smtClean="0"/>
              <a:t>‹N›</a:t>
            </a:fld>
            <a:endParaRPr lang="en-US"/>
          </a:p>
        </p:txBody>
      </p:sp>
    </p:spTree>
    <p:extLst>
      <p:ext uri="{BB962C8B-B14F-4D97-AF65-F5344CB8AC3E}">
        <p14:creationId xmlns:p14="http://schemas.microsoft.com/office/powerpoint/2010/main" val="561765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9F8D23-99AA-9746-AE43-F363BFB0BFB7}" type="datetimeFigureOut">
              <a:rPr lang="en-US" smtClean="0"/>
              <a:t>6/24/2016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3CB47F-6EE8-5948-BE5C-93DC42D032F2}" type="slidenum">
              <a:rPr lang="en-US" smtClean="0"/>
              <a:t>‹N›</a:t>
            </a:fld>
            <a:endParaRPr lang="en-US"/>
          </a:p>
        </p:txBody>
      </p:sp>
    </p:spTree>
    <p:extLst>
      <p:ext uri="{BB962C8B-B14F-4D97-AF65-F5344CB8AC3E}">
        <p14:creationId xmlns:p14="http://schemas.microsoft.com/office/powerpoint/2010/main" val="7337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9F8D23-99AA-9746-AE43-F363BFB0BFB7}" type="datetimeFigureOut">
              <a:rPr lang="en-US" smtClean="0"/>
              <a:t>6/24/2016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3CB47F-6EE8-5948-BE5C-93DC42D032F2}" type="slidenum">
              <a:rPr lang="en-US" smtClean="0"/>
              <a:t>‹N›</a:t>
            </a:fld>
            <a:endParaRPr lang="en-US"/>
          </a:p>
        </p:txBody>
      </p:sp>
    </p:spTree>
    <p:extLst>
      <p:ext uri="{BB962C8B-B14F-4D97-AF65-F5344CB8AC3E}">
        <p14:creationId xmlns:p14="http://schemas.microsoft.com/office/powerpoint/2010/main" val="3093368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9F8D23-99AA-9746-AE43-F363BFB0BFB7}" type="datetimeFigureOut">
              <a:rPr lang="en-US" smtClean="0"/>
              <a:t>6/24/2016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3CB47F-6EE8-5948-BE5C-93DC42D032F2}" type="slidenum">
              <a:rPr lang="en-US" smtClean="0"/>
              <a:t>‹N›</a:t>
            </a:fld>
            <a:endParaRPr lang="en-US"/>
          </a:p>
        </p:txBody>
      </p:sp>
    </p:spTree>
    <p:extLst>
      <p:ext uri="{BB962C8B-B14F-4D97-AF65-F5344CB8AC3E}">
        <p14:creationId xmlns:p14="http://schemas.microsoft.com/office/powerpoint/2010/main" val="2387942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9F8D23-99AA-9746-AE43-F363BFB0BFB7}" type="datetimeFigureOut">
              <a:rPr lang="en-US" smtClean="0"/>
              <a:t>6/24/2016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3CB47F-6EE8-5948-BE5C-93DC42D032F2}" type="slidenum">
              <a:rPr lang="en-US" smtClean="0"/>
              <a:t>‹N›</a:t>
            </a:fld>
            <a:endParaRPr lang="en-US"/>
          </a:p>
        </p:txBody>
      </p:sp>
    </p:spTree>
    <p:extLst>
      <p:ext uri="{BB962C8B-B14F-4D97-AF65-F5344CB8AC3E}">
        <p14:creationId xmlns:p14="http://schemas.microsoft.com/office/powerpoint/2010/main" val="3200790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F8D23-99AA-9746-AE43-F363BFB0BFB7}" type="datetimeFigureOut">
              <a:rPr lang="en-US" smtClean="0"/>
              <a:t>6/24/2016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3CB47F-6EE8-5948-BE5C-93DC42D032F2}" type="slidenum">
              <a:rPr lang="en-US" smtClean="0"/>
              <a:t>‹N›</a:t>
            </a:fld>
            <a:endParaRPr lang="en-US"/>
          </a:p>
        </p:txBody>
      </p:sp>
    </p:spTree>
    <p:extLst>
      <p:ext uri="{BB962C8B-B14F-4D97-AF65-F5344CB8AC3E}">
        <p14:creationId xmlns:p14="http://schemas.microsoft.com/office/powerpoint/2010/main" val="4024632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2.ohchr.org/english/bodies/cmw/index.htm" TargetMode="External"/><Relationship Id="rId2" Type="http://schemas.openxmlformats.org/officeDocument/2006/relationships/hyperlink" Target="http://www.ohchr.org/EN/Issues/Migration/SRMigrants/Pages/SRMigrantsIndex.aspx"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Seeking A Rights-Based System for Migration</a:t>
            </a:r>
            <a:endParaRPr lang="en-US" dirty="0"/>
          </a:p>
        </p:txBody>
      </p:sp>
      <p:sp>
        <p:nvSpPr>
          <p:cNvPr id="3" name="Subtitle 2"/>
          <p:cNvSpPr>
            <a:spLocks noGrp="1"/>
          </p:cNvSpPr>
          <p:nvPr>
            <p:ph type="subTitle" idx="1"/>
          </p:nvPr>
        </p:nvSpPr>
        <p:spPr/>
        <p:txBody>
          <a:bodyPr/>
          <a:lstStyle/>
          <a:p>
            <a:r>
              <a:rPr lang="en-US" dirty="0" smtClean="0"/>
              <a:t>Megan A. Carney, Ph.D.</a:t>
            </a:r>
          </a:p>
          <a:p>
            <a:r>
              <a:rPr lang="en-US" dirty="0" smtClean="0"/>
              <a:t>University of Washington, Seattle</a:t>
            </a:r>
            <a:endParaRPr lang="en-US" dirty="0"/>
          </a:p>
        </p:txBody>
      </p:sp>
    </p:spTree>
    <p:extLst>
      <p:ext uri="{BB962C8B-B14F-4D97-AF65-F5344CB8AC3E}">
        <p14:creationId xmlns:p14="http://schemas.microsoft.com/office/powerpoint/2010/main" val="39000237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7898" y="1711624"/>
            <a:ext cx="7694398" cy="1938992"/>
          </a:xfrm>
          <a:prstGeom prst="rect">
            <a:avLst/>
          </a:prstGeom>
          <a:noFill/>
        </p:spPr>
        <p:txBody>
          <a:bodyPr wrap="square" rtlCol="0">
            <a:spAutoFit/>
          </a:bodyPr>
          <a:lstStyle/>
          <a:p>
            <a:pPr algn="ctr"/>
            <a:r>
              <a:rPr lang="en-US" sz="4000" dirty="0" smtClean="0"/>
              <a:t>“</a:t>
            </a:r>
            <a:r>
              <a:rPr lang="en-US" sz="4000" dirty="0" err="1" smtClean="0"/>
              <a:t>Allá</a:t>
            </a:r>
            <a:r>
              <a:rPr lang="en-US" sz="4000" dirty="0" smtClean="0"/>
              <a:t> no </a:t>
            </a:r>
            <a:r>
              <a:rPr lang="en-US" sz="4000" dirty="0" err="1" smtClean="0"/>
              <a:t>tenemos</a:t>
            </a:r>
            <a:r>
              <a:rPr lang="en-US" sz="4000" dirty="0" smtClean="0"/>
              <a:t> nada de comer.”</a:t>
            </a:r>
          </a:p>
          <a:p>
            <a:pPr algn="ctr"/>
            <a:endParaRPr lang="en-US" sz="4000" dirty="0"/>
          </a:p>
          <a:p>
            <a:pPr algn="ctr"/>
            <a:r>
              <a:rPr lang="en-US" sz="4000" dirty="0" smtClean="0"/>
              <a:t>Back there we had nothing to eat.</a:t>
            </a:r>
            <a:endParaRPr lang="en-US" sz="4000" dirty="0"/>
          </a:p>
        </p:txBody>
      </p:sp>
    </p:spTree>
    <p:extLst>
      <p:ext uri="{BB962C8B-B14F-4D97-AF65-F5344CB8AC3E}">
        <p14:creationId xmlns:p14="http://schemas.microsoft.com/office/powerpoint/2010/main" val="42173588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“Linda”</a:t>
            </a:r>
            <a:br>
              <a:rPr lang="en-US" dirty="0" smtClean="0"/>
            </a:br>
            <a:r>
              <a:rPr lang="en-US" sz="3600" dirty="0" smtClean="0"/>
              <a:t>Mother of 3, from </a:t>
            </a:r>
            <a:r>
              <a:rPr lang="en-US" sz="3600" dirty="0" err="1" smtClean="0"/>
              <a:t>Michoácan</a:t>
            </a:r>
            <a:r>
              <a:rPr lang="en-US" sz="3600" dirty="0" smtClean="0"/>
              <a:t>, Mexico</a:t>
            </a:r>
            <a:br>
              <a:rPr lang="en-US" sz="3600" dirty="0" smtClean="0"/>
            </a:br>
            <a:r>
              <a:rPr lang="en-US" sz="3600" dirty="0" smtClean="0"/>
              <a:t>Undocumented</a:t>
            </a:r>
            <a:endParaRPr lang="en-US" sz="3600" dirty="0"/>
          </a:p>
        </p:txBody>
      </p:sp>
      <p:sp>
        <p:nvSpPr>
          <p:cNvPr id="3" name="Content Placeholder 2"/>
          <p:cNvSpPr>
            <a:spLocks noGrp="1"/>
          </p:cNvSpPr>
          <p:nvPr>
            <p:ph idx="1"/>
          </p:nvPr>
        </p:nvSpPr>
        <p:spPr>
          <a:xfrm>
            <a:off x="457200" y="2023505"/>
            <a:ext cx="8229600" cy="4525963"/>
          </a:xfrm>
        </p:spPr>
        <p:txBody>
          <a:bodyPr/>
          <a:lstStyle/>
          <a:p>
            <a:r>
              <a:rPr lang="en-US" i="1" dirty="0"/>
              <a:t>“If one desires fruit or vegetables, one must buy them and our parents didn’t have enough money to buy. We ate almost no meat because it was very expensive. So we ate beans, chilies, tortillas; this is what one ate most because we didn’t have money for fruits and vegetables.” </a:t>
            </a:r>
          </a:p>
        </p:txBody>
      </p:sp>
    </p:spTree>
    <p:extLst>
      <p:ext uri="{BB962C8B-B14F-4D97-AF65-F5344CB8AC3E}">
        <p14:creationId xmlns:p14="http://schemas.microsoft.com/office/powerpoint/2010/main" val="993094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“Luisa”</a:t>
            </a:r>
            <a:br>
              <a:rPr lang="en-US" dirty="0" smtClean="0"/>
            </a:br>
            <a:r>
              <a:rPr lang="en-US" sz="3600" dirty="0" smtClean="0"/>
              <a:t>Mother of 2, from </a:t>
            </a:r>
            <a:r>
              <a:rPr lang="en-US" sz="3600" dirty="0" err="1" smtClean="0"/>
              <a:t>Michoácan</a:t>
            </a:r>
            <a:r>
              <a:rPr lang="en-US" sz="3600" dirty="0" smtClean="0"/>
              <a:t>, Mexico</a:t>
            </a:r>
            <a:br>
              <a:rPr lang="en-US" sz="3600" dirty="0" smtClean="0"/>
            </a:br>
            <a:r>
              <a:rPr lang="en-US" sz="3600" dirty="0" smtClean="0"/>
              <a:t>Undocumented</a:t>
            </a:r>
            <a:endParaRPr lang="en-US" sz="3600" dirty="0"/>
          </a:p>
        </p:txBody>
      </p:sp>
      <p:sp>
        <p:nvSpPr>
          <p:cNvPr id="3" name="Content Placeholder 2"/>
          <p:cNvSpPr>
            <a:spLocks noGrp="1"/>
          </p:cNvSpPr>
          <p:nvPr>
            <p:ph idx="1"/>
          </p:nvPr>
        </p:nvSpPr>
        <p:spPr>
          <a:xfrm>
            <a:off x="457200" y="1876269"/>
            <a:ext cx="8229600" cy="4525963"/>
          </a:xfrm>
        </p:spPr>
        <p:txBody>
          <a:bodyPr>
            <a:normAutofit fontScale="92500" lnSpcReduction="10000"/>
          </a:bodyPr>
          <a:lstStyle/>
          <a:p>
            <a:r>
              <a:rPr lang="en-US" i="1" dirty="0"/>
              <a:t>“Here [in the United States]</a:t>
            </a:r>
            <a:r>
              <a:rPr lang="en-US" i="1" dirty="0" smtClean="0"/>
              <a:t>, you </a:t>
            </a:r>
            <a:r>
              <a:rPr lang="en-US" i="1" dirty="0"/>
              <a:t>don’t lack for an apple, an orange, fruit, anything. In Mexico, it is very different. In Mexico they raised us on beans. When she could, our mom bought us a piece of cheese and chilies in vinegar to add to our meal. . . . When they had money they sometimes bought us soup or meat. But very little meat because it was so expensive and our parents didn’t have the money to buy it for us. We ate whatever there was for us to eat.”</a:t>
            </a:r>
            <a:r>
              <a:rPr lang="en-US" i="1" dirty="0" smtClean="0">
                <a:effectLst/>
              </a:rPr>
              <a:t> </a:t>
            </a:r>
            <a:endParaRPr lang="en-US" i="1" dirty="0"/>
          </a:p>
        </p:txBody>
      </p:sp>
    </p:spTree>
    <p:extLst>
      <p:ext uri="{BB962C8B-B14F-4D97-AF65-F5344CB8AC3E}">
        <p14:creationId xmlns:p14="http://schemas.microsoft.com/office/powerpoint/2010/main" val="15576862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63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7125" y="0"/>
            <a:ext cx="5476875" cy="3651250"/>
          </a:xfrm>
          <a:prstGeom prst="rect">
            <a:avLst/>
          </a:prstGeom>
        </p:spPr>
      </p:pic>
      <p:pic>
        <p:nvPicPr>
          <p:cNvPr id="5" name="Picture 4" descr="IMG_56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3314"/>
            <a:ext cx="5000625" cy="3508823"/>
          </a:xfrm>
          <a:prstGeom prst="rect">
            <a:avLst/>
          </a:prstGeom>
        </p:spPr>
      </p:pic>
      <p:pic>
        <p:nvPicPr>
          <p:cNvPr id="6" name="Picture 5" descr="IMG_5612.JPG"/>
          <p:cNvPicPr>
            <a:picLocks noChangeAspect="1"/>
          </p:cNvPicPr>
          <p:nvPr/>
        </p:nvPicPr>
        <p:blipFill rotWithShape="1">
          <a:blip r:embed="rId4">
            <a:extLst>
              <a:ext uri="{28A0092B-C50C-407E-A947-70E740481C1C}">
                <a14:useLocalDpi xmlns:a14="http://schemas.microsoft.com/office/drawing/2010/main" val="0"/>
              </a:ext>
            </a:extLst>
          </a:blip>
          <a:srcRect r="14798"/>
          <a:stretch/>
        </p:blipFill>
        <p:spPr>
          <a:xfrm>
            <a:off x="1" y="0"/>
            <a:ext cx="4524374" cy="3540125"/>
          </a:xfrm>
          <a:prstGeom prst="rect">
            <a:avLst/>
          </a:prstGeom>
        </p:spPr>
      </p:pic>
      <p:pic>
        <p:nvPicPr>
          <p:cNvPr id="7" name="Picture 6" descr="IMG_5614.JPG"/>
          <p:cNvPicPr>
            <a:picLocks noChangeAspect="1"/>
          </p:cNvPicPr>
          <p:nvPr/>
        </p:nvPicPr>
        <p:blipFill rotWithShape="1">
          <a:blip r:embed="rId5">
            <a:extLst>
              <a:ext uri="{28A0092B-C50C-407E-A947-70E740481C1C}">
                <a14:useLocalDpi xmlns:a14="http://schemas.microsoft.com/office/drawing/2010/main" val="0"/>
              </a:ext>
            </a:extLst>
          </a:blip>
          <a:srcRect l="2513"/>
          <a:stretch/>
        </p:blipFill>
        <p:spPr>
          <a:xfrm>
            <a:off x="4524374" y="3540126"/>
            <a:ext cx="4619625" cy="3333750"/>
          </a:xfrm>
          <a:prstGeom prst="rect">
            <a:avLst/>
          </a:prstGeom>
        </p:spPr>
      </p:pic>
    </p:spTree>
    <p:extLst>
      <p:ext uri="{BB962C8B-B14F-4D97-AF65-F5344CB8AC3E}">
        <p14:creationId xmlns:p14="http://schemas.microsoft.com/office/powerpoint/2010/main" val="39543959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4390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4" y="0"/>
            <a:ext cx="4548311" cy="6858000"/>
          </a:xfrm>
          <a:prstGeom prst="rect">
            <a:avLst/>
          </a:prstGeom>
        </p:spPr>
      </p:pic>
      <p:sp>
        <p:nvSpPr>
          <p:cNvPr id="2" name="TextBox 1"/>
          <p:cNvSpPr txBox="1"/>
          <p:nvPr/>
        </p:nvSpPr>
        <p:spPr>
          <a:xfrm>
            <a:off x="4988473" y="2263761"/>
            <a:ext cx="3791976" cy="2185214"/>
          </a:xfrm>
          <a:prstGeom prst="rect">
            <a:avLst/>
          </a:prstGeom>
          <a:noFill/>
        </p:spPr>
        <p:txBody>
          <a:bodyPr wrap="square" rtlCol="0">
            <a:spAutoFit/>
          </a:bodyPr>
          <a:lstStyle/>
          <a:p>
            <a:pPr algn="ctr"/>
            <a:r>
              <a:rPr lang="en-US" sz="4000" dirty="0" smtClean="0"/>
              <a:t>“</a:t>
            </a:r>
            <a:r>
              <a:rPr lang="en-US" sz="4000" dirty="0" err="1" smtClean="0"/>
              <a:t>Malena</a:t>
            </a:r>
            <a:r>
              <a:rPr lang="en-US" sz="4000" dirty="0" smtClean="0"/>
              <a:t>”</a:t>
            </a:r>
            <a:br>
              <a:rPr lang="en-US" sz="4000" dirty="0" smtClean="0"/>
            </a:br>
            <a:r>
              <a:rPr lang="en-US" sz="3200" dirty="0" smtClean="0"/>
              <a:t>Mother of 4, from Guerrero, Mexico</a:t>
            </a:r>
          </a:p>
          <a:p>
            <a:pPr algn="ctr"/>
            <a:r>
              <a:rPr lang="en-US" sz="3200" dirty="0" smtClean="0"/>
              <a:t>Undocumented</a:t>
            </a:r>
            <a:endParaRPr lang="en-US" sz="3200" dirty="0"/>
          </a:p>
        </p:txBody>
      </p:sp>
    </p:spTree>
    <p:extLst>
      <p:ext uri="{BB962C8B-B14F-4D97-AF65-F5344CB8AC3E}">
        <p14:creationId xmlns:p14="http://schemas.microsoft.com/office/powerpoint/2010/main" val="23156186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t>
            </a:r>
            <a:r>
              <a:rPr lang="en-US" dirty="0" err="1" smtClean="0"/>
              <a:t>Malena</a:t>
            </a:r>
            <a:r>
              <a:rPr lang="en-US" dirty="0" smtClean="0"/>
              <a:t>”</a:t>
            </a:r>
            <a:br>
              <a:rPr lang="en-US" dirty="0" smtClean="0"/>
            </a:br>
            <a:endParaRPr lang="en-US" sz="3600" dirty="0"/>
          </a:p>
        </p:txBody>
      </p:sp>
      <p:sp>
        <p:nvSpPr>
          <p:cNvPr id="3" name="Content Placeholder 2"/>
          <p:cNvSpPr>
            <a:spLocks noGrp="1"/>
          </p:cNvSpPr>
          <p:nvPr>
            <p:ph idx="1"/>
          </p:nvPr>
        </p:nvSpPr>
        <p:spPr/>
        <p:txBody>
          <a:bodyPr/>
          <a:lstStyle/>
          <a:p>
            <a:r>
              <a:rPr lang="en-US" i="1" dirty="0"/>
              <a:t>“The debt that I had there [in Mexico] . . . this is what was worrying me. So I thought and said, ‘When I am going to pay this money?’ So, I thought and thought only of this, and I had faith and hope that I’d arrive here [in the United States]. Ultimately I was thinking of work because I came to work, to find a job.”</a:t>
            </a:r>
            <a:r>
              <a:rPr lang="en-US" i="1" dirty="0" smtClean="0">
                <a:effectLst/>
              </a:rPr>
              <a:t> </a:t>
            </a:r>
            <a:endParaRPr lang="en-US" i="1" dirty="0"/>
          </a:p>
        </p:txBody>
      </p:sp>
    </p:spTree>
    <p:extLst>
      <p:ext uri="{BB962C8B-B14F-4D97-AF65-F5344CB8AC3E}">
        <p14:creationId xmlns:p14="http://schemas.microsoft.com/office/powerpoint/2010/main" val="333984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Revisiting Deservingness</a:t>
            </a:r>
            <a:endParaRPr lang="en-US" dirty="0"/>
          </a:p>
        </p:txBody>
      </p:sp>
      <p:sp>
        <p:nvSpPr>
          <p:cNvPr id="3" name="Content Placeholder 2"/>
          <p:cNvSpPr>
            <a:spLocks noGrp="1"/>
          </p:cNvSpPr>
          <p:nvPr>
            <p:ph idx="1"/>
          </p:nvPr>
        </p:nvSpPr>
        <p:spPr/>
        <p:txBody>
          <a:bodyPr/>
          <a:lstStyle/>
          <a:p>
            <a:r>
              <a:rPr lang="en-US" dirty="0" smtClean="0"/>
              <a:t>“Tiers” of suffering actualized in migration policies problematic for social equality;</a:t>
            </a:r>
          </a:p>
          <a:p>
            <a:r>
              <a:rPr lang="en-US" dirty="0" smtClean="0"/>
              <a:t>Why doesn’t food insecurity factor into current migration policy?</a:t>
            </a:r>
          </a:p>
          <a:p>
            <a:r>
              <a:rPr lang="en-US" dirty="0" smtClean="0"/>
              <a:t>Environmental displacement highly likely to worsen with climate change.</a:t>
            </a:r>
            <a:endParaRPr lang="en-US" dirty="0"/>
          </a:p>
        </p:txBody>
      </p:sp>
    </p:spTree>
    <p:extLst>
      <p:ext uri="{BB962C8B-B14F-4D97-AF65-F5344CB8AC3E}">
        <p14:creationId xmlns:p14="http://schemas.microsoft.com/office/powerpoint/2010/main" val="3632207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5068"/>
            <a:ext cx="8229600" cy="1143000"/>
          </a:xfrm>
        </p:spPr>
        <p:txBody>
          <a:bodyPr>
            <a:normAutofit fontScale="90000"/>
          </a:bodyPr>
          <a:lstStyle/>
          <a:p>
            <a:r>
              <a:rPr lang="en-US" dirty="0" smtClean="0"/>
              <a:t>“Borderlands as Battlegrounds”</a:t>
            </a:r>
            <a:br>
              <a:rPr lang="en-US" dirty="0" smtClean="0"/>
            </a:br>
            <a:r>
              <a:rPr lang="en-US" dirty="0" smtClean="0"/>
              <a:t>Violence in the Lives of Migrants</a:t>
            </a:r>
            <a:endParaRPr lang="en-US" dirty="0"/>
          </a:p>
        </p:txBody>
      </p:sp>
      <p:pic>
        <p:nvPicPr>
          <p:cNvPr id="4" name="Picture 3"/>
          <p:cNvPicPr>
            <a:picLocks noChangeAspect="1"/>
          </p:cNvPicPr>
          <p:nvPr/>
        </p:nvPicPr>
        <p:blipFill>
          <a:blip r:embed="rId2"/>
          <a:stretch>
            <a:fillRect/>
          </a:stretch>
        </p:blipFill>
        <p:spPr>
          <a:xfrm>
            <a:off x="1342768" y="1927942"/>
            <a:ext cx="6517299" cy="4156114"/>
          </a:xfrm>
          <a:prstGeom prst="rect">
            <a:avLst/>
          </a:prstGeom>
        </p:spPr>
      </p:pic>
      <p:sp>
        <p:nvSpPr>
          <p:cNvPr id="5" name="TextBox 4"/>
          <p:cNvSpPr txBox="1"/>
          <p:nvPr/>
        </p:nvSpPr>
        <p:spPr>
          <a:xfrm>
            <a:off x="4178655" y="6252305"/>
            <a:ext cx="4689231" cy="369332"/>
          </a:xfrm>
          <a:prstGeom prst="rect">
            <a:avLst/>
          </a:prstGeom>
          <a:noFill/>
        </p:spPr>
        <p:txBody>
          <a:bodyPr wrap="square" rtlCol="0">
            <a:spAutoFit/>
          </a:bodyPr>
          <a:lstStyle/>
          <a:p>
            <a:pPr algn="r"/>
            <a:r>
              <a:rPr lang="en-US" dirty="0" smtClean="0"/>
              <a:t>Source: Waging Nonviolence 2015</a:t>
            </a:r>
            <a:endParaRPr lang="en-US" dirty="0"/>
          </a:p>
        </p:txBody>
      </p:sp>
    </p:spTree>
    <p:extLst>
      <p:ext uri="{BB962C8B-B14F-4D97-AF65-F5344CB8AC3E}">
        <p14:creationId xmlns:p14="http://schemas.microsoft.com/office/powerpoint/2010/main" val="22529974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5920"/>
            <a:ext cx="8229600" cy="1143000"/>
          </a:xfrm>
        </p:spPr>
        <p:txBody>
          <a:bodyPr>
            <a:normAutofit fontScale="90000"/>
          </a:bodyPr>
          <a:lstStyle/>
          <a:p>
            <a:r>
              <a:rPr lang="en-US" dirty="0" smtClean="0"/>
              <a:t>“</a:t>
            </a:r>
            <a:r>
              <a:rPr lang="en-US" dirty="0" err="1" smtClean="0"/>
              <a:t>Camila</a:t>
            </a:r>
            <a:r>
              <a:rPr lang="en-US" dirty="0" smtClean="0"/>
              <a:t>”</a:t>
            </a:r>
            <a:br>
              <a:rPr lang="en-US" dirty="0" smtClean="0"/>
            </a:br>
            <a:r>
              <a:rPr lang="en-US" dirty="0" smtClean="0"/>
              <a:t>Mother of 4, from Acapulco, Mexico</a:t>
            </a:r>
            <a:br>
              <a:rPr lang="en-US" dirty="0" smtClean="0"/>
            </a:br>
            <a:r>
              <a:rPr lang="en-US" dirty="0" smtClean="0"/>
              <a:t>Undocumented</a:t>
            </a:r>
            <a:endParaRPr lang="en-US" dirty="0"/>
          </a:p>
        </p:txBody>
      </p:sp>
      <p:sp>
        <p:nvSpPr>
          <p:cNvPr id="3" name="Content Placeholder 2"/>
          <p:cNvSpPr>
            <a:spLocks noGrp="1"/>
          </p:cNvSpPr>
          <p:nvPr>
            <p:ph idx="1"/>
          </p:nvPr>
        </p:nvSpPr>
        <p:spPr>
          <a:xfrm>
            <a:off x="457200" y="2367849"/>
            <a:ext cx="8229600" cy="4525963"/>
          </a:xfrm>
        </p:spPr>
        <p:txBody>
          <a:bodyPr/>
          <a:lstStyle/>
          <a:p>
            <a:r>
              <a:rPr lang="en-US" i="1" dirty="0"/>
              <a:t>“[My </a:t>
            </a:r>
            <a:r>
              <a:rPr lang="en-US" i="1" dirty="0" err="1"/>
              <a:t>patrona</a:t>
            </a:r>
            <a:r>
              <a:rPr lang="en-US" i="1" dirty="0"/>
              <a:t>] mistreated me so much, yelled so much at me. While I really needed the work and I felt so affectionate toward the children, I simply could not bear it anymore.”</a:t>
            </a:r>
            <a:r>
              <a:rPr lang="en-US" i="1" dirty="0" smtClean="0">
                <a:effectLst/>
              </a:rPr>
              <a:t> </a:t>
            </a:r>
            <a:endParaRPr lang="en-US" i="1" dirty="0"/>
          </a:p>
        </p:txBody>
      </p:sp>
    </p:spTree>
    <p:extLst>
      <p:ext uri="{BB962C8B-B14F-4D97-AF65-F5344CB8AC3E}">
        <p14:creationId xmlns:p14="http://schemas.microsoft.com/office/powerpoint/2010/main" val="35467940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828344" y="3846556"/>
            <a:ext cx="7363060" cy="2677656"/>
          </a:xfrm>
          <a:prstGeom prst="rect">
            <a:avLst/>
          </a:prstGeom>
          <a:noFill/>
        </p:spPr>
        <p:txBody>
          <a:bodyPr wrap="square" rtlCol="0">
            <a:spAutoFit/>
          </a:bodyPr>
          <a:lstStyle/>
          <a:p>
            <a:pPr algn="ctr"/>
            <a:r>
              <a:rPr lang="en-US" sz="4800" dirty="0" smtClean="0">
                <a:solidFill>
                  <a:schemeClr val="bg1"/>
                </a:solidFill>
              </a:rPr>
              <a:t>Case Study:</a:t>
            </a:r>
          </a:p>
          <a:p>
            <a:pPr algn="ctr"/>
            <a:r>
              <a:rPr lang="en-US" sz="6000" dirty="0" smtClean="0">
                <a:solidFill>
                  <a:schemeClr val="bg1"/>
                </a:solidFill>
              </a:rPr>
              <a:t>Immigrant Detention in the United States</a:t>
            </a:r>
            <a:endParaRPr lang="en-US" sz="6000" dirty="0">
              <a:solidFill>
                <a:schemeClr val="bg1"/>
              </a:solidFill>
            </a:endParaRPr>
          </a:p>
        </p:txBody>
      </p:sp>
    </p:spTree>
    <p:extLst>
      <p:ext uri="{BB962C8B-B14F-4D97-AF65-F5344CB8AC3E}">
        <p14:creationId xmlns:p14="http://schemas.microsoft.com/office/powerpoint/2010/main" val="18817357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Deservingness</a:t>
            </a:r>
            <a:endParaRPr lang="en-US" dirty="0"/>
          </a:p>
        </p:txBody>
      </p:sp>
      <p:sp>
        <p:nvSpPr>
          <p:cNvPr id="3" name="Content Placeholder 2"/>
          <p:cNvSpPr>
            <a:spLocks noGrp="1"/>
          </p:cNvSpPr>
          <p:nvPr>
            <p:ph idx="1"/>
          </p:nvPr>
        </p:nvSpPr>
        <p:spPr/>
        <p:txBody>
          <a:bodyPr/>
          <a:lstStyle/>
          <a:p>
            <a:r>
              <a:rPr lang="en-US" dirty="0"/>
              <a:t>an assessment of both the explicit qualifications (income, family size, age, disability, legal status) and the implicit qualifications (race, gender) that articulate with other aspects of individual identity </a:t>
            </a:r>
          </a:p>
        </p:txBody>
      </p:sp>
    </p:spTree>
    <p:extLst>
      <p:ext uri="{BB962C8B-B14F-4D97-AF65-F5344CB8AC3E}">
        <p14:creationId xmlns:p14="http://schemas.microsoft.com/office/powerpoint/2010/main" val="39380039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503" r="9972"/>
          <a:stretch/>
        </p:blipFill>
        <p:spPr>
          <a:xfrm>
            <a:off x="682625" y="206375"/>
            <a:ext cx="7921625" cy="5781155"/>
          </a:xfrm>
          <a:prstGeom prst="rect">
            <a:avLst/>
          </a:prstGeom>
        </p:spPr>
      </p:pic>
      <p:sp>
        <p:nvSpPr>
          <p:cNvPr id="5" name="TextBox 4"/>
          <p:cNvSpPr txBox="1"/>
          <p:nvPr/>
        </p:nvSpPr>
        <p:spPr>
          <a:xfrm>
            <a:off x="1945187" y="5975173"/>
            <a:ext cx="6659063" cy="430887"/>
          </a:xfrm>
          <a:prstGeom prst="rect">
            <a:avLst/>
          </a:prstGeom>
          <a:noFill/>
        </p:spPr>
        <p:txBody>
          <a:bodyPr wrap="square" rtlCol="0">
            <a:spAutoFit/>
          </a:bodyPr>
          <a:lstStyle/>
          <a:p>
            <a:pPr algn="r"/>
            <a:r>
              <a:rPr lang="en-US" sz="2200" dirty="0" smtClean="0"/>
              <a:t>Source: </a:t>
            </a:r>
            <a:r>
              <a:rPr lang="en-US" sz="2200" dirty="0" err="1" smtClean="0"/>
              <a:t>Golash-Boza</a:t>
            </a:r>
            <a:r>
              <a:rPr lang="en-US" sz="2200" dirty="0" smtClean="0"/>
              <a:t> and </a:t>
            </a:r>
            <a:r>
              <a:rPr lang="en-US" sz="2200" dirty="0" err="1" smtClean="0"/>
              <a:t>Hondagneu-Sotelo</a:t>
            </a:r>
            <a:r>
              <a:rPr lang="en-US" sz="2200" dirty="0" smtClean="0"/>
              <a:t> 2013 </a:t>
            </a:r>
            <a:endParaRPr lang="en-US" sz="2200" dirty="0"/>
          </a:p>
        </p:txBody>
      </p:sp>
    </p:spTree>
    <p:extLst>
      <p:ext uri="{BB962C8B-B14F-4D97-AF65-F5344CB8AC3E}">
        <p14:creationId xmlns:p14="http://schemas.microsoft.com/office/powerpoint/2010/main" val="8474265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532" t="3445" r="11504"/>
          <a:stretch/>
        </p:blipFill>
        <p:spPr>
          <a:xfrm>
            <a:off x="777875" y="97905"/>
            <a:ext cx="7635875" cy="5889625"/>
          </a:xfrm>
          <a:prstGeom prst="rect">
            <a:avLst/>
          </a:prstGeom>
        </p:spPr>
      </p:pic>
      <p:sp>
        <p:nvSpPr>
          <p:cNvPr id="3" name="TextBox 2"/>
          <p:cNvSpPr txBox="1"/>
          <p:nvPr/>
        </p:nvSpPr>
        <p:spPr>
          <a:xfrm>
            <a:off x="2149258" y="6011982"/>
            <a:ext cx="6659063" cy="430887"/>
          </a:xfrm>
          <a:prstGeom prst="rect">
            <a:avLst/>
          </a:prstGeom>
          <a:noFill/>
        </p:spPr>
        <p:txBody>
          <a:bodyPr wrap="square" rtlCol="0">
            <a:spAutoFit/>
          </a:bodyPr>
          <a:lstStyle/>
          <a:p>
            <a:pPr algn="r"/>
            <a:r>
              <a:rPr lang="en-US" sz="2200" dirty="0" smtClean="0"/>
              <a:t>Source: </a:t>
            </a:r>
            <a:r>
              <a:rPr lang="en-US" sz="2200" dirty="0" err="1" smtClean="0"/>
              <a:t>Golash-Boza</a:t>
            </a:r>
            <a:r>
              <a:rPr lang="en-US" sz="2200" dirty="0" smtClean="0"/>
              <a:t> and </a:t>
            </a:r>
            <a:r>
              <a:rPr lang="en-US" sz="2200" dirty="0" err="1" smtClean="0"/>
              <a:t>Hondagneu-Sotelo</a:t>
            </a:r>
            <a:r>
              <a:rPr lang="en-US" sz="2200" dirty="0" smtClean="0"/>
              <a:t> 2013 </a:t>
            </a:r>
            <a:endParaRPr lang="en-US" sz="2200" dirty="0"/>
          </a:p>
        </p:txBody>
      </p:sp>
    </p:spTree>
    <p:extLst>
      <p:ext uri="{BB962C8B-B14F-4D97-AF65-F5344CB8AC3E}">
        <p14:creationId xmlns:p14="http://schemas.microsoft.com/office/powerpoint/2010/main" val="3819177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Northwest Detention Center</a:t>
            </a:r>
            <a:endParaRPr lang="en-US" dirty="0"/>
          </a:p>
        </p:txBody>
      </p:sp>
      <p:pic>
        <p:nvPicPr>
          <p:cNvPr id="5" name="Picture 4" descr="IMG_136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54393"/>
            <a:ext cx="3650349" cy="3650349"/>
          </a:xfrm>
          <a:prstGeom prst="rect">
            <a:avLst/>
          </a:prstGeom>
        </p:spPr>
      </p:pic>
      <p:pic>
        <p:nvPicPr>
          <p:cNvPr id="6" name="Picture 5" descr="IMG_13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1297" y="1254393"/>
            <a:ext cx="2743984" cy="2743984"/>
          </a:xfrm>
          <a:prstGeom prst="rect">
            <a:avLst/>
          </a:prstGeom>
        </p:spPr>
      </p:pic>
      <p:pic>
        <p:nvPicPr>
          <p:cNvPr id="7" name="Picture 6" descr="IMG_138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8754" y="3474930"/>
            <a:ext cx="2859623" cy="2859623"/>
          </a:xfrm>
          <a:prstGeom prst="rect">
            <a:avLst/>
          </a:prstGeom>
        </p:spPr>
      </p:pic>
      <p:pic>
        <p:nvPicPr>
          <p:cNvPr id="8" name="Picture 7" descr="IMG_138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138" y="4249255"/>
            <a:ext cx="2433197" cy="2433197"/>
          </a:xfrm>
          <a:prstGeom prst="rect">
            <a:avLst/>
          </a:prstGeom>
        </p:spPr>
      </p:pic>
    </p:spTree>
    <p:extLst>
      <p:ext uri="{BB962C8B-B14F-4D97-AF65-F5344CB8AC3E}">
        <p14:creationId xmlns:p14="http://schemas.microsoft.com/office/powerpoint/2010/main" val="35438491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29.JPG"/>
          <p:cNvPicPr>
            <a:picLocks noChangeAspect="1"/>
          </p:cNvPicPr>
          <p:nvPr/>
        </p:nvPicPr>
        <p:blipFill rotWithShape="1">
          <a:blip r:embed="rId2">
            <a:extLst>
              <a:ext uri="{28A0092B-C50C-407E-A947-70E740481C1C}">
                <a14:useLocalDpi xmlns:a14="http://schemas.microsoft.com/office/drawing/2010/main" val="0"/>
              </a:ext>
            </a:extLst>
          </a:blip>
          <a:srcRect b="19288"/>
          <a:stretch/>
        </p:blipFill>
        <p:spPr>
          <a:xfrm>
            <a:off x="1675096" y="1658446"/>
            <a:ext cx="5816817" cy="4694879"/>
          </a:xfrm>
          <a:prstGeom prst="rect">
            <a:avLst/>
          </a:prstGeom>
        </p:spPr>
      </p:pic>
      <p:sp>
        <p:nvSpPr>
          <p:cNvPr id="4" name="Title 3"/>
          <p:cNvSpPr>
            <a:spLocks noGrp="1"/>
          </p:cNvSpPr>
          <p:nvPr>
            <p:ph type="title"/>
          </p:nvPr>
        </p:nvSpPr>
        <p:spPr/>
        <p:txBody>
          <a:bodyPr>
            <a:normAutofit fontScale="90000"/>
          </a:bodyPr>
          <a:lstStyle/>
          <a:p>
            <a:r>
              <a:rPr lang="en-US" dirty="0" smtClean="0"/>
              <a:t>Support for “</a:t>
            </a:r>
            <a:r>
              <a:rPr lang="en-US" dirty="0" err="1" smtClean="0"/>
              <a:t>Huelgistas</a:t>
            </a:r>
            <a:r>
              <a:rPr lang="en-US" dirty="0" smtClean="0"/>
              <a:t> de </a:t>
            </a:r>
            <a:r>
              <a:rPr lang="en-US" dirty="0" err="1" smtClean="0"/>
              <a:t>Hambre</a:t>
            </a:r>
            <a:r>
              <a:rPr lang="en-US" dirty="0" smtClean="0"/>
              <a:t>” (Hunger Strikers)</a:t>
            </a:r>
            <a:endParaRPr lang="en-US" dirty="0"/>
          </a:p>
        </p:txBody>
      </p:sp>
    </p:spTree>
    <p:extLst>
      <p:ext uri="{BB962C8B-B14F-4D97-AF65-F5344CB8AC3E}">
        <p14:creationId xmlns:p14="http://schemas.microsoft.com/office/powerpoint/2010/main" val="8699407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10-08 at 12.27.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165" y="1800361"/>
            <a:ext cx="6402251" cy="4631416"/>
          </a:xfrm>
          <a:prstGeom prst="rect">
            <a:avLst/>
          </a:prstGeom>
        </p:spPr>
      </p:pic>
      <p:sp>
        <p:nvSpPr>
          <p:cNvPr id="6" name="Title 5"/>
          <p:cNvSpPr>
            <a:spLocks noGrp="1"/>
          </p:cNvSpPr>
          <p:nvPr>
            <p:ph type="title"/>
          </p:nvPr>
        </p:nvSpPr>
        <p:spPr/>
        <p:txBody>
          <a:bodyPr>
            <a:normAutofit fontScale="90000"/>
          </a:bodyPr>
          <a:lstStyle/>
          <a:p>
            <a:r>
              <a:rPr lang="en-US" dirty="0" smtClean="0"/>
              <a:t>Immigrant Detention Centers in the United States</a:t>
            </a:r>
            <a:endParaRPr lang="en-US" dirty="0"/>
          </a:p>
        </p:txBody>
      </p:sp>
    </p:spTree>
    <p:extLst>
      <p:ext uri="{BB962C8B-B14F-4D97-AF65-F5344CB8AC3E}">
        <p14:creationId xmlns:p14="http://schemas.microsoft.com/office/powerpoint/2010/main" val="4072871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4268" y="368092"/>
            <a:ext cx="7860066" cy="6247864"/>
          </a:xfrm>
          <a:prstGeom prst="rect">
            <a:avLst/>
          </a:prstGeom>
          <a:noFill/>
        </p:spPr>
        <p:txBody>
          <a:bodyPr wrap="square" rtlCol="0">
            <a:spAutoFit/>
          </a:bodyPr>
          <a:lstStyle/>
          <a:p>
            <a:pPr algn="ctr"/>
            <a:r>
              <a:rPr lang="en-US" sz="4000" i="1" dirty="0"/>
              <a:t>“We have serious concerns about </a:t>
            </a:r>
            <a:r>
              <a:rPr lang="en-US" sz="4000" b="1" i="1" dirty="0"/>
              <a:t>for-profit prison companies </a:t>
            </a:r>
            <a:r>
              <a:rPr lang="en-US" sz="4000" i="1" dirty="0"/>
              <a:t>because they are notorious for cutting essential costs that need to be provided to maintain a </a:t>
            </a:r>
            <a:r>
              <a:rPr lang="en-US" sz="4000" b="1" i="1" dirty="0"/>
              <a:t>safe and constitutional</a:t>
            </a:r>
            <a:r>
              <a:rPr lang="en-US" sz="4000" i="1" dirty="0"/>
              <a:t> environment for prisoners.</a:t>
            </a:r>
            <a:r>
              <a:rPr lang="en-US" sz="4000" i="1" dirty="0" smtClean="0"/>
              <a:t>”</a:t>
            </a:r>
          </a:p>
          <a:p>
            <a:pPr algn="ctr"/>
            <a:endParaRPr lang="en-US" sz="4000" i="1" dirty="0">
              <a:effectLst/>
            </a:endParaRPr>
          </a:p>
          <a:p>
            <a:pPr algn="ctr"/>
            <a:r>
              <a:rPr lang="en-US" sz="4000" dirty="0" smtClean="0">
                <a:effectLst/>
              </a:rPr>
              <a:t> – ACLU spokesperson as told to Th</a:t>
            </a:r>
            <a:r>
              <a:rPr lang="en-US" sz="4000" dirty="0" smtClean="0"/>
              <a:t>e Wall Street Journal, 2009</a:t>
            </a:r>
            <a:endParaRPr lang="en-US" sz="4000" dirty="0"/>
          </a:p>
        </p:txBody>
      </p:sp>
    </p:spTree>
    <p:extLst>
      <p:ext uri="{BB962C8B-B14F-4D97-AF65-F5344CB8AC3E}">
        <p14:creationId xmlns:p14="http://schemas.microsoft.com/office/powerpoint/2010/main" val="42538038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Contesting Needs-Based Approaches to Migration</a:t>
            </a:r>
            <a:endParaRPr lang="en-US" dirty="0"/>
          </a:p>
        </p:txBody>
      </p:sp>
      <p:sp>
        <p:nvSpPr>
          <p:cNvPr id="3" name="Content Placeholder 2"/>
          <p:cNvSpPr>
            <a:spLocks noGrp="1"/>
          </p:cNvSpPr>
          <p:nvPr>
            <p:ph idx="1"/>
          </p:nvPr>
        </p:nvSpPr>
        <p:spPr/>
        <p:txBody>
          <a:bodyPr/>
          <a:lstStyle/>
          <a:p>
            <a:r>
              <a:rPr lang="en-US" dirty="0" smtClean="0"/>
              <a:t>Human rights cannot be “cherry picked” </a:t>
            </a:r>
          </a:p>
          <a:p>
            <a:pPr lvl="1"/>
            <a:r>
              <a:rPr lang="en-US" dirty="0" smtClean="0"/>
              <a:t>Rights are by definition mutually reinforcing, universal, and indivisible</a:t>
            </a:r>
          </a:p>
          <a:p>
            <a:r>
              <a:rPr lang="en-US" dirty="0" smtClean="0"/>
              <a:t>Projects in the name of “economic advancement” obscure how human rights are violated</a:t>
            </a:r>
          </a:p>
          <a:p>
            <a:endParaRPr lang="en-US" dirty="0"/>
          </a:p>
        </p:txBody>
      </p:sp>
    </p:spTree>
    <p:extLst>
      <p:ext uri="{BB962C8B-B14F-4D97-AF65-F5344CB8AC3E}">
        <p14:creationId xmlns:p14="http://schemas.microsoft.com/office/powerpoint/2010/main" val="21309798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Humanitarianism and “Legitimate” Forms of Suffering</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t>The Case of Refugees and Asylum-Seekers</a:t>
            </a:r>
            <a:endParaRPr lang="en-US" sz="2800" dirty="0"/>
          </a:p>
        </p:txBody>
      </p:sp>
      <p:pic>
        <p:nvPicPr>
          <p:cNvPr id="4" name="Picture 3"/>
          <p:cNvPicPr>
            <a:picLocks noChangeAspect="1"/>
          </p:cNvPicPr>
          <p:nvPr/>
        </p:nvPicPr>
        <p:blipFill>
          <a:blip r:embed="rId2"/>
          <a:stretch>
            <a:fillRect/>
          </a:stretch>
        </p:blipFill>
        <p:spPr>
          <a:xfrm>
            <a:off x="1705391" y="2285059"/>
            <a:ext cx="5749908" cy="3836267"/>
          </a:xfrm>
          <a:prstGeom prst="rect">
            <a:avLst/>
          </a:prstGeom>
        </p:spPr>
      </p:pic>
      <p:sp>
        <p:nvSpPr>
          <p:cNvPr id="5" name="TextBox 4"/>
          <p:cNvSpPr txBox="1"/>
          <p:nvPr/>
        </p:nvSpPr>
        <p:spPr>
          <a:xfrm>
            <a:off x="4623897" y="6251566"/>
            <a:ext cx="4062903" cy="369332"/>
          </a:xfrm>
          <a:prstGeom prst="rect">
            <a:avLst/>
          </a:prstGeom>
          <a:noFill/>
        </p:spPr>
        <p:txBody>
          <a:bodyPr wrap="square" rtlCol="0">
            <a:spAutoFit/>
          </a:bodyPr>
          <a:lstStyle/>
          <a:p>
            <a:pPr algn="r"/>
            <a:r>
              <a:rPr lang="en-US" dirty="0" smtClean="0"/>
              <a:t>Source: UNICEF 2015</a:t>
            </a:r>
            <a:endParaRPr lang="en-US" dirty="0"/>
          </a:p>
        </p:txBody>
      </p:sp>
    </p:spTree>
    <p:extLst>
      <p:ext uri="{BB962C8B-B14F-4D97-AF65-F5344CB8AC3E}">
        <p14:creationId xmlns:p14="http://schemas.microsoft.com/office/powerpoint/2010/main" val="38140158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Human Rights Approach to Migration</a:t>
            </a:r>
            <a:endParaRPr lang="en-US" dirty="0"/>
          </a:p>
        </p:txBody>
      </p:sp>
      <p:sp>
        <p:nvSpPr>
          <p:cNvPr id="3" name="Content Placeholder 2"/>
          <p:cNvSpPr>
            <a:spLocks noGrp="1"/>
          </p:cNvSpPr>
          <p:nvPr>
            <p:ph idx="1"/>
          </p:nvPr>
        </p:nvSpPr>
        <p:spPr/>
        <p:txBody>
          <a:bodyPr>
            <a:normAutofit/>
          </a:bodyPr>
          <a:lstStyle/>
          <a:p>
            <a:pPr marL="0" indent="0" algn="ctr">
              <a:buNone/>
            </a:pPr>
            <a:r>
              <a:rPr lang="en-US" sz="2300" i="1" dirty="0" smtClean="0"/>
              <a:t>“A </a:t>
            </a:r>
            <a:r>
              <a:rPr lang="en-US" sz="2300" i="1" dirty="0"/>
              <a:t>human rights approach to migration places the migrant at the </a:t>
            </a:r>
            <a:r>
              <a:rPr lang="en-US" sz="2300" i="1" dirty="0" err="1"/>
              <a:t>centre</a:t>
            </a:r>
            <a:r>
              <a:rPr lang="en-US" sz="2300" i="1" dirty="0"/>
              <a:t> of migration policies and management, and pays particular attention to the situation of </a:t>
            </a:r>
            <a:r>
              <a:rPr lang="en-US" sz="2300" i="1" dirty="0" err="1"/>
              <a:t>marginalised</a:t>
            </a:r>
            <a:r>
              <a:rPr lang="en-US" sz="2300" i="1" dirty="0"/>
              <a:t> and disadvantaged groups of </a:t>
            </a:r>
            <a:r>
              <a:rPr lang="en-US" sz="2300" i="1" dirty="0" smtClean="0"/>
              <a:t>migrants</a:t>
            </a:r>
            <a:r>
              <a:rPr lang="en-US" sz="2300" i="1" dirty="0"/>
              <a:t> </a:t>
            </a:r>
            <a:r>
              <a:rPr lang="en-US" sz="2300" i="1" dirty="0" smtClean="0"/>
              <a:t>[…] </a:t>
            </a:r>
          </a:p>
          <a:p>
            <a:pPr marL="0" indent="0" algn="ctr">
              <a:buNone/>
            </a:pPr>
            <a:r>
              <a:rPr lang="en-US" sz="2300" i="1" dirty="0"/>
              <a:t>Human rights mechanisms, such as the </a:t>
            </a:r>
            <a:r>
              <a:rPr lang="en-US" sz="2300" i="1" u="sng" dirty="0">
                <a:hlinkClick r:id="rId2" tooltip="Special Rapporteur on the human rights of migrants"/>
              </a:rPr>
              <a:t>Special Rapporteur on the Human Rights of Migrants</a:t>
            </a:r>
            <a:r>
              <a:rPr lang="en-US" sz="2300" i="1" dirty="0"/>
              <a:t> and the </a:t>
            </a:r>
            <a:r>
              <a:rPr lang="en-US" sz="2300" i="1" u="sng" dirty="0">
                <a:hlinkClick r:id="rId3" tooltip="Committee on Migrant Workers"/>
              </a:rPr>
              <a:t>Committee on Migrant Workers</a:t>
            </a:r>
            <a:r>
              <a:rPr lang="en-US" sz="2300" i="1" dirty="0"/>
              <a:t>, have been clear in stating that although countries have a sovereign right to determine conditions of entry and stay in their territories, they also have an obligation to respect, protect and fulfill the human rights of all individuals under their jurisdiction, regardless of their nationality or origin and regardless of their immigration status</a:t>
            </a:r>
            <a:r>
              <a:rPr lang="en-US" sz="2300" i="1" dirty="0" smtClean="0"/>
              <a:t>.”</a:t>
            </a:r>
            <a:r>
              <a:rPr lang="en-US" sz="2300" i="1" dirty="0" smtClean="0">
                <a:effectLst/>
              </a:rPr>
              <a:t> </a:t>
            </a:r>
            <a:endParaRPr lang="en-US" sz="2300" i="1" dirty="0"/>
          </a:p>
        </p:txBody>
      </p:sp>
      <p:sp>
        <p:nvSpPr>
          <p:cNvPr id="4" name="TextBox 3"/>
          <p:cNvSpPr txBox="1"/>
          <p:nvPr/>
        </p:nvSpPr>
        <p:spPr>
          <a:xfrm>
            <a:off x="3353953" y="6300406"/>
            <a:ext cx="5332847" cy="369332"/>
          </a:xfrm>
          <a:prstGeom prst="rect">
            <a:avLst/>
          </a:prstGeom>
          <a:noFill/>
        </p:spPr>
        <p:txBody>
          <a:bodyPr wrap="square" rtlCol="0">
            <a:spAutoFit/>
          </a:bodyPr>
          <a:lstStyle/>
          <a:p>
            <a:pPr algn="r"/>
            <a:r>
              <a:rPr lang="en-US" dirty="0" smtClean="0"/>
              <a:t>Source: UN Office of the High Commissioner  </a:t>
            </a:r>
            <a:endParaRPr lang="en-US" dirty="0"/>
          </a:p>
        </p:txBody>
      </p:sp>
    </p:spTree>
    <p:extLst>
      <p:ext uri="{BB962C8B-B14F-4D97-AF65-F5344CB8AC3E}">
        <p14:creationId xmlns:p14="http://schemas.microsoft.com/office/powerpoint/2010/main" val="34290215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Needs-Based Approaches</a:t>
            </a:r>
            <a:endParaRPr lang="en-US" dirty="0"/>
          </a:p>
        </p:txBody>
      </p:sp>
      <p:sp>
        <p:nvSpPr>
          <p:cNvPr id="6" name="Content Placeholder 5"/>
          <p:cNvSpPr>
            <a:spLocks noGrp="1"/>
          </p:cNvSpPr>
          <p:nvPr>
            <p:ph idx="1"/>
          </p:nvPr>
        </p:nvSpPr>
        <p:spPr/>
        <p:txBody>
          <a:bodyPr>
            <a:normAutofit/>
          </a:bodyPr>
          <a:lstStyle/>
          <a:p>
            <a:pPr marL="0" indent="0">
              <a:buNone/>
            </a:pPr>
            <a:r>
              <a:rPr lang="en-US" sz="2800" dirty="0" smtClean="0"/>
              <a:t>Eligibility for public programs based on income, e.g. food stamps/food vouchers.</a:t>
            </a:r>
            <a:endParaRPr lang="en-US" sz="2800" dirty="0"/>
          </a:p>
        </p:txBody>
      </p:sp>
      <p:pic>
        <p:nvPicPr>
          <p:cNvPr id="5" name="Picture 4"/>
          <p:cNvPicPr>
            <a:picLocks noChangeAspect="1"/>
          </p:cNvPicPr>
          <p:nvPr/>
        </p:nvPicPr>
        <p:blipFill>
          <a:blip r:embed="rId2"/>
          <a:stretch>
            <a:fillRect/>
          </a:stretch>
        </p:blipFill>
        <p:spPr>
          <a:xfrm>
            <a:off x="1772033" y="2678544"/>
            <a:ext cx="5617392" cy="3861957"/>
          </a:xfrm>
          <a:prstGeom prst="rect">
            <a:avLst/>
          </a:prstGeom>
        </p:spPr>
      </p:pic>
    </p:spTree>
    <p:extLst>
      <p:ext uri="{BB962C8B-B14F-4D97-AF65-F5344CB8AC3E}">
        <p14:creationId xmlns:p14="http://schemas.microsoft.com/office/powerpoint/2010/main" val="940728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Performing Victimhood and Potential for Re-traumatization</a:t>
            </a:r>
            <a:endParaRPr lang="en-US" dirty="0"/>
          </a:p>
        </p:txBody>
      </p:sp>
      <p:pic>
        <p:nvPicPr>
          <p:cNvPr id="4" name="Picture 3"/>
          <p:cNvPicPr>
            <a:picLocks noChangeAspect="1"/>
          </p:cNvPicPr>
          <p:nvPr/>
        </p:nvPicPr>
        <p:blipFill>
          <a:blip r:embed="rId2"/>
          <a:stretch>
            <a:fillRect/>
          </a:stretch>
        </p:blipFill>
        <p:spPr>
          <a:xfrm>
            <a:off x="1583447" y="1860141"/>
            <a:ext cx="5987413" cy="4261042"/>
          </a:xfrm>
          <a:prstGeom prst="rect">
            <a:avLst/>
          </a:prstGeom>
        </p:spPr>
      </p:pic>
      <p:sp>
        <p:nvSpPr>
          <p:cNvPr id="5" name="TextBox 4"/>
          <p:cNvSpPr txBox="1"/>
          <p:nvPr/>
        </p:nvSpPr>
        <p:spPr>
          <a:xfrm>
            <a:off x="4898792" y="6334268"/>
            <a:ext cx="3788008" cy="369332"/>
          </a:xfrm>
          <a:prstGeom prst="rect">
            <a:avLst/>
          </a:prstGeom>
          <a:noFill/>
        </p:spPr>
        <p:txBody>
          <a:bodyPr wrap="square" rtlCol="0">
            <a:spAutoFit/>
          </a:bodyPr>
          <a:lstStyle/>
          <a:p>
            <a:pPr algn="r"/>
            <a:r>
              <a:rPr lang="en-US" dirty="0" smtClean="0"/>
              <a:t>Source: Asylum Aid </a:t>
            </a:r>
            <a:endParaRPr lang="en-US" dirty="0"/>
          </a:p>
        </p:txBody>
      </p:sp>
    </p:spTree>
    <p:extLst>
      <p:ext uri="{BB962C8B-B14F-4D97-AF65-F5344CB8AC3E}">
        <p14:creationId xmlns:p14="http://schemas.microsoft.com/office/powerpoint/2010/main" val="1109526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Methodology</a:t>
            </a:r>
            <a:endParaRPr lang="en-US" dirty="0"/>
          </a:p>
        </p:txBody>
      </p:sp>
      <p:sp>
        <p:nvSpPr>
          <p:cNvPr id="3" name="Content Placeholder 2"/>
          <p:cNvSpPr>
            <a:spLocks noGrp="1"/>
          </p:cNvSpPr>
          <p:nvPr>
            <p:ph idx="1"/>
          </p:nvPr>
        </p:nvSpPr>
        <p:spPr/>
        <p:txBody>
          <a:bodyPr>
            <a:normAutofit lnSpcReduction="10000"/>
          </a:bodyPr>
          <a:lstStyle/>
          <a:p>
            <a:r>
              <a:rPr lang="en-US" dirty="0" smtClean="0"/>
              <a:t>Deeply qualitative; access the lived experience</a:t>
            </a:r>
          </a:p>
          <a:p>
            <a:r>
              <a:rPr lang="en-US" dirty="0" smtClean="0"/>
              <a:t>Feminist ethnography</a:t>
            </a:r>
          </a:p>
          <a:p>
            <a:pPr lvl="1"/>
            <a:r>
              <a:rPr lang="en-US" dirty="0" smtClean="0"/>
              <a:t>Democratize knowledge production</a:t>
            </a:r>
          </a:p>
          <a:p>
            <a:pPr lvl="1"/>
            <a:r>
              <a:rPr lang="en-US" dirty="0" smtClean="0"/>
              <a:t>Dismantle conventional power dynamics of research</a:t>
            </a:r>
          </a:p>
          <a:p>
            <a:pPr lvl="1"/>
            <a:r>
              <a:rPr lang="en-US" dirty="0" smtClean="0"/>
              <a:t>Frame work as a collaboration through participatory methods</a:t>
            </a:r>
          </a:p>
          <a:p>
            <a:pPr lvl="1"/>
            <a:r>
              <a:rPr lang="en-US" dirty="0" smtClean="0"/>
              <a:t>Facilitate auto-ethnography </a:t>
            </a:r>
          </a:p>
          <a:p>
            <a:pPr marL="0" indent="0">
              <a:buNone/>
            </a:pPr>
            <a:r>
              <a:rPr lang="en-US" dirty="0" smtClean="0"/>
              <a:t> </a:t>
            </a:r>
            <a:endParaRPr lang="en-US" dirty="0"/>
          </a:p>
        </p:txBody>
      </p:sp>
    </p:spTree>
    <p:extLst>
      <p:ext uri="{BB962C8B-B14F-4D97-AF65-F5344CB8AC3E}">
        <p14:creationId xmlns:p14="http://schemas.microsoft.com/office/powerpoint/2010/main" val="24752925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contrast="41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44267" y="308561"/>
            <a:ext cx="7878475" cy="2769989"/>
          </a:xfrm>
          <a:prstGeom prst="rect">
            <a:avLst/>
          </a:prstGeom>
          <a:noFill/>
        </p:spPr>
        <p:txBody>
          <a:bodyPr wrap="square" rtlCol="0">
            <a:spAutoFit/>
          </a:bodyPr>
          <a:lstStyle/>
          <a:p>
            <a:pPr algn="ctr"/>
            <a:r>
              <a:rPr lang="en-US" sz="3600" dirty="0" smtClean="0">
                <a:solidFill>
                  <a:srgbClr val="FFFFFF"/>
                </a:solidFill>
              </a:rPr>
              <a:t>Case Study: </a:t>
            </a:r>
          </a:p>
          <a:p>
            <a:pPr algn="ctr"/>
            <a:r>
              <a:rPr lang="en-US" sz="4600" dirty="0" smtClean="0">
                <a:solidFill>
                  <a:srgbClr val="FFFFFF"/>
                </a:solidFill>
              </a:rPr>
              <a:t>Food Insecurity and Migration from Mexico and Central America to the United States</a:t>
            </a:r>
            <a:endParaRPr lang="en-US" sz="4600" dirty="0">
              <a:solidFill>
                <a:srgbClr val="FFFFFF"/>
              </a:solidFill>
            </a:endParaRPr>
          </a:p>
        </p:txBody>
      </p:sp>
    </p:spTree>
    <p:extLst>
      <p:ext uri="{BB962C8B-B14F-4D97-AF65-F5344CB8AC3E}">
        <p14:creationId xmlns:p14="http://schemas.microsoft.com/office/powerpoint/2010/main" val="2576948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Causes and Differential Effects of Food Insecurity</a:t>
            </a:r>
            <a:endParaRPr lang="en-US" dirty="0"/>
          </a:p>
        </p:txBody>
      </p:sp>
      <p:sp>
        <p:nvSpPr>
          <p:cNvPr id="3" name="Content Placeholder 2"/>
          <p:cNvSpPr>
            <a:spLocks noGrp="1"/>
          </p:cNvSpPr>
          <p:nvPr>
            <p:ph idx="1"/>
          </p:nvPr>
        </p:nvSpPr>
        <p:spPr>
          <a:xfrm>
            <a:off x="457200" y="1600200"/>
            <a:ext cx="8229600" cy="4882528"/>
          </a:xfrm>
        </p:spPr>
        <p:txBody>
          <a:bodyPr>
            <a:normAutofit fontScale="85000" lnSpcReduction="10000"/>
          </a:bodyPr>
          <a:lstStyle/>
          <a:p>
            <a:r>
              <a:rPr lang="en-US" dirty="0" smtClean="0"/>
              <a:t>Trade liberalization puts local communities at economic risk</a:t>
            </a:r>
          </a:p>
          <a:p>
            <a:pPr lvl="1"/>
            <a:r>
              <a:rPr lang="en-US" dirty="0" smtClean="0"/>
              <a:t>NAFTA and CAFTA in the Mexico and Central America context</a:t>
            </a:r>
          </a:p>
          <a:p>
            <a:r>
              <a:rPr lang="en-US" dirty="0" smtClean="0"/>
              <a:t>Corporatization of the food system strips people of power over how food is produced</a:t>
            </a:r>
            <a:r>
              <a:rPr lang="en-US" dirty="0"/>
              <a:t> </a:t>
            </a:r>
            <a:r>
              <a:rPr lang="en-US" dirty="0" smtClean="0"/>
              <a:t>and distributed</a:t>
            </a:r>
          </a:p>
          <a:p>
            <a:pPr lvl="1"/>
            <a:r>
              <a:rPr lang="en-US" dirty="0" smtClean="0"/>
              <a:t>Food as commodity vs. food as a human right</a:t>
            </a:r>
          </a:p>
          <a:p>
            <a:r>
              <a:rPr lang="en-US" dirty="0" smtClean="0"/>
              <a:t>Migration is one strategy or “invisible adjustment” of many in responding to food insecurity</a:t>
            </a:r>
          </a:p>
          <a:p>
            <a:r>
              <a:rPr lang="en-US" dirty="0" smtClean="0"/>
              <a:t>Gendered division of labor assigns food procurement, preparation, and allocation to women – they are the first to feel the effects of this system.</a:t>
            </a:r>
          </a:p>
        </p:txBody>
      </p:sp>
    </p:spTree>
    <p:extLst>
      <p:ext uri="{BB962C8B-B14F-4D97-AF65-F5344CB8AC3E}">
        <p14:creationId xmlns:p14="http://schemas.microsoft.com/office/powerpoint/2010/main" val="27286665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167</TotalTime>
  <Words>735</Words>
  <Application>Microsoft Office PowerPoint</Application>
  <PresentationFormat>Presentazione su schermo (4:3)</PresentationFormat>
  <Paragraphs>66</Paragraphs>
  <Slides>26</Slides>
  <Notes>0</Notes>
  <HiddenSlides>0</HiddenSlides>
  <MMClips>0</MMClips>
  <ScaleCrop>false</ScaleCrop>
  <HeadingPairs>
    <vt:vector size="4" baseType="variant">
      <vt:variant>
        <vt:lpstr>Tema</vt:lpstr>
      </vt:variant>
      <vt:variant>
        <vt:i4>1</vt:i4>
      </vt:variant>
      <vt:variant>
        <vt:lpstr>Titoli diapositive</vt:lpstr>
      </vt:variant>
      <vt:variant>
        <vt:i4>26</vt:i4>
      </vt:variant>
    </vt:vector>
  </HeadingPairs>
  <TitlesOfParts>
    <vt:vector size="27" baseType="lpstr">
      <vt:lpstr>Office Theme</vt:lpstr>
      <vt:lpstr>Seeking A Rights-Based System for Migration</vt:lpstr>
      <vt:lpstr>Deservingness</vt:lpstr>
      <vt:lpstr>Humanitarianism and “Legitimate” Forms of Suffering</vt:lpstr>
      <vt:lpstr>A Human Rights Approach to Migration</vt:lpstr>
      <vt:lpstr>Needs-Based Approaches</vt:lpstr>
      <vt:lpstr>Performing Victimhood and Potential for Re-traumatization</vt:lpstr>
      <vt:lpstr>Research Methodology</vt:lpstr>
      <vt:lpstr>Presentazione standard di PowerPoint</vt:lpstr>
      <vt:lpstr>Causes and Differential Effects of Food Insecurity</vt:lpstr>
      <vt:lpstr>Presentazione standard di PowerPoint</vt:lpstr>
      <vt:lpstr>“Linda” Mother of 3, from Michoácan, Mexico Undocumented</vt:lpstr>
      <vt:lpstr>“Luisa” Mother of 2, from Michoácan, Mexico Undocumented</vt:lpstr>
      <vt:lpstr>Presentazione standard di PowerPoint</vt:lpstr>
      <vt:lpstr>Presentazione standard di PowerPoint</vt:lpstr>
      <vt:lpstr>“Malena” </vt:lpstr>
      <vt:lpstr>Revisiting Deservingness</vt:lpstr>
      <vt:lpstr>“Borderlands as Battlegrounds” Violence in the Lives of Migrants</vt:lpstr>
      <vt:lpstr>“Camila” Mother of 4, from Acapulco, Mexico Undocumented</vt:lpstr>
      <vt:lpstr>Presentazione standard di PowerPoint</vt:lpstr>
      <vt:lpstr>Presentazione standard di PowerPoint</vt:lpstr>
      <vt:lpstr>Presentazione standard di PowerPoint</vt:lpstr>
      <vt:lpstr>Northwest Detention Center</vt:lpstr>
      <vt:lpstr>Support for “Huelgistas de Hambre” (Hunger Strikers)</vt:lpstr>
      <vt:lpstr>Immigrant Detention Centers in the United States</vt:lpstr>
      <vt:lpstr>Presentazione standard di PowerPoint</vt:lpstr>
      <vt:lpstr>Contesting Needs-Based Approaches to Migration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Carney</dc:creator>
  <cp:lastModifiedBy>Docenti-Seminari.A</cp:lastModifiedBy>
  <cp:revision>38</cp:revision>
  <dcterms:created xsi:type="dcterms:W3CDTF">2016-06-11T20:36:40Z</dcterms:created>
  <dcterms:modified xsi:type="dcterms:W3CDTF">2016-06-24T08:13:22Z</dcterms:modified>
</cp:coreProperties>
</file>